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90"/>
  </p:notesMasterIdLst>
  <p:handoutMasterIdLst>
    <p:handoutMasterId r:id="rId91"/>
  </p:handoutMasterIdLst>
  <p:sldIdLst>
    <p:sldId id="313" r:id="rId2"/>
    <p:sldId id="287" r:id="rId3"/>
    <p:sldId id="314" r:id="rId4"/>
    <p:sldId id="315" r:id="rId5"/>
    <p:sldId id="324" r:id="rId6"/>
    <p:sldId id="325" r:id="rId7"/>
    <p:sldId id="326" r:id="rId8"/>
    <p:sldId id="330" r:id="rId9"/>
    <p:sldId id="331" r:id="rId10"/>
    <p:sldId id="332" r:id="rId11"/>
    <p:sldId id="276" r:id="rId12"/>
    <p:sldId id="288" r:id="rId13"/>
    <p:sldId id="289" r:id="rId14"/>
    <p:sldId id="290" r:id="rId15"/>
    <p:sldId id="291" r:id="rId16"/>
    <p:sldId id="292" r:id="rId17"/>
    <p:sldId id="384" r:id="rId18"/>
    <p:sldId id="293" r:id="rId19"/>
    <p:sldId id="294" r:id="rId20"/>
    <p:sldId id="295" r:id="rId21"/>
    <p:sldId id="296" r:id="rId22"/>
    <p:sldId id="297" r:id="rId23"/>
    <p:sldId id="298" r:id="rId24"/>
    <p:sldId id="299" r:id="rId25"/>
    <p:sldId id="301" r:id="rId26"/>
    <p:sldId id="387" r:id="rId27"/>
    <p:sldId id="388" r:id="rId28"/>
    <p:sldId id="389" r:id="rId29"/>
    <p:sldId id="333" r:id="rId30"/>
    <p:sldId id="334" r:id="rId31"/>
    <p:sldId id="335" r:id="rId32"/>
    <p:sldId id="336" r:id="rId33"/>
    <p:sldId id="337" r:id="rId34"/>
    <p:sldId id="338" r:id="rId35"/>
    <p:sldId id="339" r:id="rId36"/>
    <p:sldId id="340" r:id="rId37"/>
    <p:sldId id="341" r:id="rId38"/>
    <p:sldId id="342" r:id="rId39"/>
    <p:sldId id="343" r:id="rId40"/>
    <p:sldId id="344" r:id="rId41"/>
    <p:sldId id="345" r:id="rId42"/>
    <p:sldId id="346" r:id="rId43"/>
    <p:sldId id="347" r:id="rId44"/>
    <p:sldId id="348" r:id="rId45"/>
    <p:sldId id="349" r:id="rId46"/>
    <p:sldId id="350" r:id="rId47"/>
    <p:sldId id="351" r:id="rId48"/>
    <p:sldId id="352" r:id="rId49"/>
    <p:sldId id="353" r:id="rId50"/>
    <p:sldId id="354" r:id="rId51"/>
    <p:sldId id="355" r:id="rId52"/>
    <p:sldId id="356" r:id="rId53"/>
    <p:sldId id="357" r:id="rId54"/>
    <p:sldId id="358" r:id="rId55"/>
    <p:sldId id="359" r:id="rId56"/>
    <p:sldId id="360" r:id="rId57"/>
    <p:sldId id="361" r:id="rId58"/>
    <p:sldId id="362" r:id="rId59"/>
    <p:sldId id="363" r:id="rId60"/>
    <p:sldId id="381" r:id="rId61"/>
    <p:sldId id="365" r:id="rId62"/>
    <p:sldId id="366" r:id="rId63"/>
    <p:sldId id="367" r:id="rId64"/>
    <p:sldId id="382" r:id="rId65"/>
    <p:sldId id="368" r:id="rId66"/>
    <p:sldId id="369" r:id="rId67"/>
    <p:sldId id="370" r:id="rId68"/>
    <p:sldId id="383" r:id="rId69"/>
    <p:sldId id="371" r:id="rId70"/>
    <p:sldId id="372" r:id="rId71"/>
    <p:sldId id="373" r:id="rId72"/>
    <p:sldId id="374" r:id="rId73"/>
    <p:sldId id="375" r:id="rId74"/>
    <p:sldId id="377" r:id="rId75"/>
    <p:sldId id="378" r:id="rId76"/>
    <p:sldId id="379" r:id="rId77"/>
    <p:sldId id="380" r:id="rId78"/>
    <p:sldId id="390" r:id="rId79"/>
    <p:sldId id="391" r:id="rId80"/>
    <p:sldId id="392" r:id="rId81"/>
    <p:sldId id="393" r:id="rId82"/>
    <p:sldId id="394" r:id="rId83"/>
    <p:sldId id="395" r:id="rId84"/>
    <p:sldId id="396" r:id="rId85"/>
    <p:sldId id="397" r:id="rId86"/>
    <p:sldId id="398" r:id="rId87"/>
    <p:sldId id="399" r:id="rId88"/>
    <p:sldId id="400"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9" autoAdjust="0"/>
    <p:restoredTop sz="91935" autoAdjust="0"/>
  </p:normalViewPr>
  <p:slideViewPr>
    <p:cSldViewPr>
      <p:cViewPr varScale="1">
        <p:scale>
          <a:sx n="63" d="100"/>
          <a:sy n="63" d="100"/>
        </p:scale>
        <p:origin x="-1698" y="-102"/>
      </p:cViewPr>
      <p:guideLst>
        <p:guide orient="horz" pos="2160"/>
        <p:guide pos="2880"/>
      </p:guideLst>
    </p:cSldViewPr>
  </p:slideViewPr>
  <p:outlineViewPr>
    <p:cViewPr>
      <p:scale>
        <a:sx n="33" d="100"/>
        <a:sy n="33" d="100"/>
      </p:scale>
      <p:origin x="0" y="12180"/>
    </p:cViewPr>
  </p:outlineViewPr>
  <p:notesTextViewPr>
    <p:cViewPr>
      <p:scale>
        <a:sx n="100" d="100"/>
        <a:sy n="100" d="100"/>
      </p:scale>
      <p:origin x="0" y="0"/>
    </p:cViewPr>
  </p:notesTextViewPr>
  <p:sorterViewPr>
    <p:cViewPr>
      <p:scale>
        <a:sx n="66" d="100"/>
        <a:sy n="66" d="100"/>
      </p:scale>
      <p:origin x="0" y="546"/>
    </p:cViewPr>
  </p:sorterViewPr>
  <p:notesViewPr>
    <p:cSldViewPr>
      <p:cViewPr varScale="1">
        <p:scale>
          <a:sx n="52" d="100"/>
          <a:sy n="52" d="100"/>
        </p:scale>
        <p:origin x="-284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998330-79A3-46D8-98E8-346864304774}" type="datetimeFigureOut">
              <a:rPr lang="en-IN" smtClean="0"/>
              <a:pPr/>
              <a:t>20-04-2016</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B523AA5-0E22-4753-8A4C-3F9F9B555130}" type="slidenum">
              <a:rPr lang="en-IN" smtClean="0"/>
              <a:pPr/>
              <a:t>‹#›</a:t>
            </a:fld>
            <a:endParaRPr lang="en-I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1ED4A-9E20-4F69-B4CB-749607E9BC86}" type="datetimeFigureOut">
              <a:rPr lang="en-IN" smtClean="0"/>
              <a:pPr/>
              <a:t>20-04-2016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1F2350-F18E-48F3-9403-076886F2A56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2096E0-8D01-4C49-BFD4-232BC68AB161}" type="datetimeFigureOut">
              <a:rPr lang="en-US" smtClean="0"/>
              <a:pPr/>
              <a:t>4/20/2016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66D36B-647D-44E4-B8C2-BBC2EE4840AF}"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2096E0-8D01-4C49-BFD4-232BC68AB161}" type="datetimeFigureOut">
              <a:rPr lang="en-US" smtClean="0"/>
              <a:pPr/>
              <a:t>4/20/2016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66D36B-647D-44E4-B8C2-BBC2EE4840AF}"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2096E0-8D01-4C49-BFD4-232BC68AB161}" type="datetimeFigureOut">
              <a:rPr lang="en-US" smtClean="0"/>
              <a:pPr/>
              <a:t>4/20/2016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66D36B-647D-44E4-B8C2-BBC2EE4840AF}"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2096E0-8D01-4C49-BFD4-232BC68AB161}" type="datetimeFigureOut">
              <a:rPr lang="en-US" smtClean="0"/>
              <a:pPr/>
              <a:t>4/20/2016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66D36B-647D-44E4-B8C2-BBC2EE4840AF}"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096E0-8D01-4C49-BFD4-232BC68AB161}" type="datetimeFigureOut">
              <a:rPr lang="en-US" smtClean="0"/>
              <a:pPr/>
              <a:t>4/20/2016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466D36B-647D-44E4-B8C2-BBC2EE4840AF}"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2096E0-8D01-4C49-BFD4-232BC68AB161}" type="datetimeFigureOut">
              <a:rPr lang="en-US" smtClean="0"/>
              <a:pPr/>
              <a:t>4/20/2016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66D36B-647D-44E4-B8C2-BBC2EE4840AF}"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2096E0-8D01-4C49-BFD4-232BC68AB161}" type="datetimeFigureOut">
              <a:rPr lang="en-US" smtClean="0"/>
              <a:pPr/>
              <a:t>4/20/2016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466D36B-647D-44E4-B8C2-BBC2EE4840AF}"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2096E0-8D01-4C49-BFD4-232BC68AB161}" type="datetimeFigureOut">
              <a:rPr lang="en-US" smtClean="0"/>
              <a:pPr/>
              <a:t>4/20/2016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466D36B-647D-44E4-B8C2-BBC2EE4840AF}"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2096E0-8D01-4C49-BFD4-232BC68AB161}" type="datetimeFigureOut">
              <a:rPr lang="en-US" smtClean="0"/>
              <a:pPr/>
              <a:t>4/20/2016</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466D36B-647D-44E4-B8C2-BBC2EE4840AF}"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2096E0-8D01-4C49-BFD4-232BC68AB161}" type="datetimeFigureOut">
              <a:rPr lang="en-US" smtClean="0"/>
              <a:pPr/>
              <a:t>4/20/2016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66D36B-647D-44E4-B8C2-BBC2EE4840AF}"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2096E0-8D01-4C49-BFD4-232BC68AB161}" type="datetimeFigureOut">
              <a:rPr lang="en-US" smtClean="0"/>
              <a:pPr/>
              <a:t>4/20/2016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466D36B-647D-44E4-B8C2-BBC2EE4840AF}"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2096E0-8D01-4C49-BFD4-232BC68AB161}" type="datetimeFigureOut">
              <a:rPr lang="en-US" smtClean="0"/>
              <a:pPr/>
              <a:t>4/20/2016</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66D36B-647D-44E4-B8C2-BBC2EE4840AF}"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7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36912"/>
            <a:ext cx="8229600" cy="1287016"/>
          </a:xfrm>
        </p:spPr>
        <p:txBody>
          <a:bodyPr>
            <a:normAutofit/>
          </a:bodyPr>
          <a:lstStyle/>
          <a:p>
            <a:r>
              <a:rPr lang="en-US" sz="5400" b="1" dirty="0" smtClean="0">
                <a:latin typeface="Algerian" pitchFamily="82" charset="0"/>
              </a:rPr>
              <a:t>HARBOUR ENGINEERING</a:t>
            </a:r>
            <a:endParaRPr lang="en-US" sz="5400" b="1" dirty="0">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4704"/>
            <a:ext cx="9144000" cy="6093296"/>
          </a:xfrm>
        </p:spPr>
        <p:txBody>
          <a:bodyPr>
            <a:normAutofit/>
          </a:bodyPr>
          <a:lstStyle/>
          <a:p>
            <a:pPr marL="0" lvl="1" indent="0" algn="just">
              <a:buClr>
                <a:schemeClr val="tx1"/>
              </a:buClr>
              <a:buSzPct val="95000"/>
              <a:buFont typeface="Wingdings" pitchFamily="2" charset="2"/>
              <a:buChar char="q"/>
            </a:pPr>
            <a:r>
              <a:rPr lang="en-US" b="1" dirty="0" smtClean="0">
                <a:latin typeface="Times New Roman" pitchFamily="18" charset="0"/>
                <a:cs typeface="Times New Roman" pitchFamily="18" charset="0"/>
              </a:rPr>
              <a:t>Types of Currents:-</a:t>
            </a:r>
          </a:p>
          <a:p>
            <a:pPr marL="0" lvl="1" indent="0" algn="just">
              <a:buClr>
                <a:schemeClr val="tx1"/>
              </a:buClr>
              <a:buSzPct val="95000"/>
              <a:buNone/>
            </a:pPr>
            <a:endParaRPr lang="en-US" b="1" dirty="0" smtClean="0">
              <a:latin typeface="Times New Roman" pitchFamily="18" charset="0"/>
              <a:cs typeface="Times New Roman" pitchFamily="18" charset="0"/>
            </a:endParaRP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Primary Current</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Turbidity Current</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Tidal and Wind drift Current</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Wind stress Current</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Littoral Current</a:t>
            </a:r>
          </a:p>
          <a:p>
            <a:pPr marL="0" lvl="1" indent="0" algn="just">
              <a:buClr>
                <a:schemeClr val="tx1"/>
              </a:buClr>
              <a:buSzPct val="95000"/>
              <a:buFont typeface="Wingdings" pitchFamily="2" charset="2"/>
              <a:buChar char="q"/>
            </a:pPr>
            <a:endParaRPr lang="en-US" b="1" dirty="0" smtClean="0">
              <a:latin typeface="Times New Roman" pitchFamily="18" charset="0"/>
              <a:cs typeface="Times New Roman" pitchFamily="18" charset="0"/>
            </a:endParaRPr>
          </a:p>
        </p:txBody>
      </p:sp>
      <p:sp>
        <p:nvSpPr>
          <p:cNvPr id="4" name="Title 2"/>
          <p:cNvSpPr txBox="1">
            <a:spLocks/>
          </p:cNvSpPr>
          <p:nvPr/>
        </p:nvSpPr>
        <p:spPr>
          <a:xfrm>
            <a:off x="214282" y="-27384"/>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CURRENTS </a:t>
            </a:r>
            <a:r>
              <a:rPr kumimoji="0" lang="en-US" sz="30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r>
              <a:rPr kumimoji="0" lang="en-US" sz="3000" b="0" i="0" strike="noStrike" kern="1200" cap="none" spc="-100" normalizeH="0" baseline="0" noProof="0" dirty="0" err="1"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conti</a:t>
            </a:r>
            <a:r>
              <a:rPr kumimoji="0" lang="en-US" sz="30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214282" y="0"/>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Harbour</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 Components:-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pic>
        <p:nvPicPr>
          <p:cNvPr id="1027" name="Picture 3"/>
          <p:cNvPicPr>
            <a:picLocks noChangeAspect="1" noChangeArrowheads="1"/>
          </p:cNvPicPr>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00108"/>
            <a:ext cx="9144000" cy="5857892"/>
          </a:xfrm>
        </p:spPr>
        <p:txBody>
          <a:bodyPr>
            <a:normAutofit/>
          </a:bodyPr>
          <a:lstStyle/>
          <a:p>
            <a:pPr lvl="1">
              <a:buClr>
                <a:schemeClr val="tx1"/>
              </a:buClr>
              <a:buSzPct val="95000"/>
              <a:buFont typeface="Wingdings" pitchFamily="2" charset="2"/>
              <a:buChar char="ü"/>
            </a:pPr>
            <a:r>
              <a:rPr lang="en-US" sz="2800" dirty="0" smtClean="0">
                <a:latin typeface="Times New Roman" pitchFamily="18" charset="0"/>
                <a:cs typeface="Times New Roman" pitchFamily="18" charset="0"/>
              </a:rPr>
              <a:t>Entrance Channel</a:t>
            </a:r>
          </a:p>
          <a:p>
            <a:pPr lvl="1">
              <a:buClr>
                <a:schemeClr val="tx1"/>
              </a:buClr>
              <a:buSzPct val="95000"/>
              <a:buFont typeface="Wingdings" pitchFamily="2" charset="2"/>
              <a:buChar char="ü"/>
            </a:pPr>
            <a:r>
              <a:rPr lang="en-US" dirty="0" smtClean="0">
                <a:latin typeface="Times New Roman" pitchFamily="18" charset="0"/>
                <a:cs typeface="Times New Roman" pitchFamily="18" charset="0"/>
              </a:rPr>
              <a:t>Break Water</a:t>
            </a:r>
          </a:p>
          <a:p>
            <a:pPr lvl="1">
              <a:buClr>
                <a:schemeClr val="tx1"/>
              </a:buClr>
              <a:buSzPct val="95000"/>
              <a:buFont typeface="Wingdings" pitchFamily="2" charset="2"/>
              <a:buChar char="ü"/>
            </a:pPr>
            <a:r>
              <a:rPr lang="en-US" sz="2800" dirty="0" smtClean="0">
                <a:latin typeface="Times New Roman" pitchFamily="18" charset="0"/>
                <a:cs typeface="Times New Roman" pitchFamily="18" charset="0"/>
              </a:rPr>
              <a:t>Turning Basin</a:t>
            </a:r>
          </a:p>
          <a:p>
            <a:pPr lvl="1">
              <a:buClr>
                <a:schemeClr val="tx1"/>
              </a:buClr>
              <a:buSzPct val="95000"/>
              <a:buFont typeface="Wingdings" pitchFamily="2" charset="2"/>
              <a:buChar char="ü"/>
            </a:pPr>
            <a:r>
              <a:rPr lang="en-US" dirty="0" smtClean="0">
                <a:latin typeface="Times New Roman" pitchFamily="18" charset="0"/>
                <a:cs typeface="Times New Roman" pitchFamily="18" charset="0"/>
              </a:rPr>
              <a:t>Shelter Basin</a:t>
            </a:r>
          </a:p>
          <a:p>
            <a:pPr lvl="1">
              <a:buClr>
                <a:schemeClr val="tx1"/>
              </a:buClr>
              <a:buSzPct val="95000"/>
              <a:buFont typeface="Wingdings" pitchFamily="2" charset="2"/>
              <a:buChar char="ü"/>
            </a:pPr>
            <a:r>
              <a:rPr lang="en-US" sz="2800" dirty="0" smtClean="0">
                <a:latin typeface="Times New Roman" pitchFamily="18" charset="0"/>
                <a:cs typeface="Times New Roman" pitchFamily="18" charset="0"/>
              </a:rPr>
              <a:t>Pier</a:t>
            </a:r>
          </a:p>
          <a:p>
            <a:pPr lvl="1">
              <a:buClr>
                <a:schemeClr val="tx1"/>
              </a:buClr>
              <a:buSzPct val="95000"/>
              <a:buFont typeface="Wingdings" pitchFamily="2" charset="2"/>
              <a:buChar char="ü"/>
            </a:pPr>
            <a:r>
              <a:rPr lang="en-US" dirty="0" smtClean="0">
                <a:latin typeface="Times New Roman" pitchFamily="18" charset="0"/>
                <a:cs typeface="Times New Roman" pitchFamily="18" charset="0"/>
              </a:rPr>
              <a:t>Wharf</a:t>
            </a:r>
          </a:p>
          <a:p>
            <a:pPr lvl="1">
              <a:buClr>
                <a:schemeClr val="tx1"/>
              </a:buClr>
              <a:buSzPct val="95000"/>
              <a:buFont typeface="Wingdings" pitchFamily="2" charset="2"/>
              <a:buChar char="ü"/>
            </a:pPr>
            <a:r>
              <a:rPr lang="en-US" sz="2800" dirty="0" smtClean="0">
                <a:latin typeface="Times New Roman" pitchFamily="18" charset="0"/>
                <a:cs typeface="Times New Roman" pitchFamily="18" charset="0"/>
              </a:rPr>
              <a:t>Quay</a:t>
            </a:r>
          </a:p>
          <a:p>
            <a:pPr lvl="1">
              <a:buClr>
                <a:schemeClr val="tx1"/>
              </a:buClr>
              <a:buSzPct val="95000"/>
              <a:buFont typeface="Wingdings" pitchFamily="2" charset="2"/>
              <a:buChar char="ü"/>
            </a:pPr>
            <a:r>
              <a:rPr lang="en-US" dirty="0" smtClean="0">
                <a:latin typeface="Times New Roman" pitchFamily="18" charset="0"/>
                <a:cs typeface="Times New Roman" pitchFamily="18" charset="0"/>
              </a:rPr>
              <a:t>Dry Dock</a:t>
            </a:r>
          </a:p>
          <a:p>
            <a:pPr lvl="1">
              <a:buClr>
                <a:schemeClr val="tx1"/>
              </a:buClr>
              <a:buSzPct val="95000"/>
              <a:buFont typeface="Wingdings" pitchFamily="2" charset="2"/>
              <a:buChar char="ü"/>
            </a:pPr>
            <a:r>
              <a:rPr lang="en-US" sz="2800" dirty="0" smtClean="0">
                <a:latin typeface="Times New Roman" pitchFamily="18" charset="0"/>
                <a:cs typeface="Times New Roman" pitchFamily="18" charset="0"/>
              </a:rPr>
              <a:t>Wet Dock</a:t>
            </a:r>
          </a:p>
          <a:p>
            <a:pPr lvl="1">
              <a:buClr>
                <a:schemeClr val="tx1"/>
              </a:buClr>
              <a:buSzPct val="95000"/>
              <a:buFont typeface="Wingdings" pitchFamily="2" charset="2"/>
              <a:buChar char="ü"/>
            </a:pPr>
            <a:r>
              <a:rPr lang="en-US" dirty="0" smtClean="0">
                <a:latin typeface="Times New Roman" pitchFamily="18" charset="0"/>
                <a:cs typeface="Times New Roman" pitchFamily="18" charset="0"/>
              </a:rPr>
              <a:t>Jetty</a:t>
            </a:r>
            <a:endParaRPr lang="en-US" sz="2800" dirty="0" smtClean="0">
              <a:latin typeface="Times New Roman" pitchFamily="18" charset="0"/>
              <a:cs typeface="Times New Roman" pitchFamily="18" charset="0"/>
            </a:endParaRPr>
          </a:p>
          <a:p>
            <a:pPr lvl="1">
              <a:buClr>
                <a:schemeClr val="tx1"/>
              </a:buClr>
              <a:buSzPct val="95000"/>
              <a:buFont typeface="Wingdings" pitchFamily="2" charset="2"/>
              <a:buChar char="ü"/>
            </a:pPr>
            <a:endParaRPr lang="en-US" sz="2800" dirty="0" smtClean="0">
              <a:latin typeface="Times New Roman" pitchFamily="18" charset="0"/>
              <a:cs typeface="Times New Roman" pitchFamily="18" charset="0"/>
            </a:endParaRPr>
          </a:p>
        </p:txBody>
      </p:sp>
      <p:sp>
        <p:nvSpPr>
          <p:cNvPr id="4" name="Title 2"/>
          <p:cNvSpPr txBox="1">
            <a:spLocks/>
          </p:cNvSpPr>
          <p:nvPr/>
        </p:nvSpPr>
        <p:spPr>
          <a:xfrm>
            <a:off x="214282" y="0"/>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Harbour</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 Components:-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27492"/>
            <a:ext cx="9144000" cy="5857892"/>
          </a:xfrm>
        </p:spPr>
        <p:txBody>
          <a:bodyPr>
            <a:normAutofit lnSpcReduction="10000"/>
          </a:bodyPr>
          <a:lstStyle/>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ENTRANCE CHANNEL:-</a:t>
            </a:r>
          </a:p>
          <a:p>
            <a:pPr lvl="1" algn="just">
              <a:buClr>
                <a:schemeClr val="tx1"/>
              </a:buClr>
              <a:buSzPct val="95000"/>
              <a:buNone/>
            </a:pPr>
            <a:r>
              <a:rPr lang="en-US"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Water area from which ships enter in the harbour and it should have sufficient width, 100 for small harbour, 100 to 160m for medium and 160 to 260m for large harbour. </a:t>
            </a:r>
          </a:p>
          <a:p>
            <a:pPr lvl="1" algn="just">
              <a:buClr>
                <a:schemeClr val="tx1"/>
              </a:buClr>
              <a:buSzPct val="95000"/>
              <a:buNone/>
            </a:pPr>
            <a:endParaRPr lang="en-US" sz="2100" dirty="0" smtClean="0">
              <a:latin typeface="Times New Roman" pitchFamily="18" charset="0"/>
              <a:cs typeface="Times New Roman" pitchFamily="18" charset="0"/>
            </a:endParaRPr>
          </a:p>
          <a:p>
            <a:pPr lvl="1" algn="just">
              <a:buClr>
                <a:schemeClr val="tx1"/>
              </a:buClr>
              <a:buSzPct val="95000"/>
              <a:buFont typeface="Wingdings" pitchFamily="2" charset="2"/>
              <a:buChar char="q"/>
            </a:pPr>
            <a:r>
              <a:rPr lang="en-US" sz="2200" b="1" dirty="0" smtClean="0">
                <a:latin typeface="Times New Roman" pitchFamily="18" charset="0"/>
                <a:cs typeface="Times New Roman" pitchFamily="18" charset="0"/>
              </a:rPr>
              <a:t>BREAK WATER:-</a:t>
            </a:r>
          </a:p>
          <a:p>
            <a:pPr lvl="1" algn="just">
              <a:buClr>
                <a:schemeClr val="tx1"/>
              </a:buClr>
              <a:buSzPct val="95000"/>
              <a:buNone/>
            </a:pPr>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A protective barrier made up of </a:t>
            </a:r>
            <a:r>
              <a:rPr lang="en-US" sz="2100" b="1" dirty="0" smtClean="0">
                <a:latin typeface="Times New Roman" pitchFamily="18" charset="0"/>
                <a:cs typeface="Times New Roman" pitchFamily="18" charset="0"/>
              </a:rPr>
              <a:t>Concrete or Course Rubble Masonry</a:t>
            </a:r>
            <a:r>
              <a:rPr lang="en-US" sz="2100" dirty="0" smtClean="0">
                <a:latin typeface="Times New Roman" pitchFamily="18" charset="0"/>
                <a:cs typeface="Times New Roman" pitchFamily="18" charset="0"/>
              </a:rPr>
              <a:t> constructed from shore towards the sea to enclose </a:t>
            </a:r>
            <a:r>
              <a:rPr lang="en-US" sz="2100" dirty="0" err="1" smtClean="0">
                <a:latin typeface="Times New Roman" pitchFamily="18" charset="0"/>
                <a:cs typeface="Times New Roman" pitchFamily="18" charset="0"/>
              </a:rPr>
              <a:t>harbour</a:t>
            </a:r>
            <a:r>
              <a:rPr lang="en-US" sz="2100" dirty="0" smtClean="0">
                <a:latin typeface="Times New Roman" pitchFamily="18" charset="0"/>
                <a:cs typeface="Times New Roman" pitchFamily="18" charset="0"/>
              </a:rPr>
              <a:t> .</a:t>
            </a:r>
          </a:p>
          <a:p>
            <a:pPr lvl="1" algn="just">
              <a:buClr>
                <a:schemeClr val="tx1"/>
              </a:buClr>
              <a:buSzPct val="95000"/>
              <a:buNone/>
            </a:pPr>
            <a:endParaRPr lang="en-US" sz="2100" dirty="0" smtClean="0">
              <a:latin typeface="Times New Roman" pitchFamily="18" charset="0"/>
              <a:cs typeface="Times New Roman" pitchFamily="18" charset="0"/>
            </a:endParaRPr>
          </a:p>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TURNING BASIN:-</a:t>
            </a:r>
          </a:p>
          <a:p>
            <a:pPr lvl="1">
              <a:buClr>
                <a:schemeClr val="tx1"/>
              </a:buClr>
              <a:buSzPct val="95000"/>
              <a:buNone/>
            </a:pPr>
            <a:r>
              <a:rPr lang="en-US" sz="24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It is water area which is required for maneuvering the ship after entering to the harbour and it is large enough to permit free turning.</a:t>
            </a:r>
          </a:p>
          <a:p>
            <a:pPr lvl="1">
              <a:buClr>
                <a:schemeClr val="tx1"/>
              </a:buClr>
              <a:buSzPct val="95000"/>
              <a:buNone/>
            </a:pPr>
            <a:endParaRPr lang="en-US" sz="2100" dirty="0" smtClean="0">
              <a:latin typeface="Times New Roman" pitchFamily="18" charset="0"/>
              <a:cs typeface="Times New Roman" pitchFamily="18" charset="0"/>
            </a:endParaRPr>
          </a:p>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SHELTER BASIN:-</a:t>
            </a:r>
          </a:p>
          <a:p>
            <a:pPr lvl="1" algn="just">
              <a:buClr>
                <a:schemeClr val="tx1"/>
              </a:buClr>
              <a:buSzPct val="95000"/>
              <a:buNone/>
            </a:pPr>
            <a:r>
              <a:rPr lang="en-US" sz="24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It is area protected by shore and breakwater.</a:t>
            </a:r>
          </a:p>
          <a:p>
            <a:pPr lvl="1" algn="just">
              <a:buClr>
                <a:schemeClr val="tx1"/>
              </a:buClr>
              <a:buSzPct val="95000"/>
              <a:buNone/>
            </a:pPr>
            <a:endParaRPr lang="en-US" sz="2100" dirty="0" smtClean="0">
              <a:latin typeface="Times New Roman" pitchFamily="18" charset="0"/>
              <a:cs typeface="Times New Roman" pitchFamily="18" charset="0"/>
            </a:endParaRPr>
          </a:p>
          <a:p>
            <a:pPr lvl="1">
              <a:buClr>
                <a:schemeClr val="tx1"/>
              </a:buClr>
              <a:buSzPct val="95000"/>
              <a:buNone/>
            </a:pPr>
            <a:endParaRPr lang="en-US" sz="2100" dirty="0" smtClean="0">
              <a:latin typeface="Times New Roman" pitchFamily="18" charset="0"/>
              <a:cs typeface="Times New Roman" pitchFamily="18" charset="0"/>
            </a:endParaRPr>
          </a:p>
          <a:p>
            <a:pPr lvl="1" algn="just">
              <a:buClr>
                <a:schemeClr val="tx1"/>
              </a:buClr>
              <a:buSzPct val="95000"/>
              <a:buNone/>
            </a:pPr>
            <a:endParaRPr lang="en-US" sz="2100" dirty="0" smtClean="0">
              <a:latin typeface="Times New Roman" pitchFamily="18" charset="0"/>
              <a:cs typeface="Times New Roman" pitchFamily="18" charset="0"/>
            </a:endParaRPr>
          </a:p>
          <a:p>
            <a:pPr lvl="1" algn="just">
              <a:buClr>
                <a:schemeClr val="tx1"/>
              </a:buClr>
              <a:buSzPct val="95000"/>
              <a:buNone/>
            </a:pPr>
            <a:endParaRPr lang="en-US" sz="2100" dirty="0" smtClean="0">
              <a:latin typeface="Times New Roman" pitchFamily="18" charset="0"/>
              <a:cs typeface="Times New Roman" pitchFamily="18" charset="0"/>
            </a:endParaRPr>
          </a:p>
          <a:p>
            <a:pPr lvl="1" algn="just">
              <a:buClr>
                <a:schemeClr val="tx1"/>
              </a:buClr>
              <a:buSzPct val="95000"/>
              <a:buNone/>
            </a:pPr>
            <a:endParaRPr lang="en-US" sz="2100" dirty="0" smtClean="0">
              <a:latin typeface="Times New Roman" pitchFamily="18" charset="0"/>
              <a:cs typeface="Times New Roman" pitchFamily="18" charset="0"/>
            </a:endParaRPr>
          </a:p>
          <a:p>
            <a:pPr lvl="1">
              <a:buClr>
                <a:schemeClr val="tx1"/>
              </a:buClr>
              <a:buSzPct val="95000"/>
              <a:buNone/>
            </a:pPr>
            <a:endParaRPr lang="en-US" sz="2800" dirty="0" smtClean="0">
              <a:latin typeface="Times New Roman" pitchFamily="18" charset="0"/>
              <a:cs typeface="Times New Roman" pitchFamily="18" charset="0"/>
            </a:endParaRPr>
          </a:p>
        </p:txBody>
      </p:sp>
      <p:sp>
        <p:nvSpPr>
          <p:cNvPr id="4" name="Title 2"/>
          <p:cNvSpPr txBox="1">
            <a:spLocks/>
          </p:cNvSpPr>
          <p:nvPr/>
        </p:nvSpPr>
        <p:spPr>
          <a:xfrm>
            <a:off x="214282" y="0"/>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Harbour</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 Components:-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00108"/>
            <a:ext cx="9144000" cy="5857892"/>
          </a:xfrm>
        </p:spPr>
        <p:txBody>
          <a:bodyPr>
            <a:normAutofit/>
          </a:bodyPr>
          <a:lstStyle/>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PIER:-</a:t>
            </a:r>
          </a:p>
          <a:p>
            <a:pPr lvl="1" algn="just">
              <a:buClr>
                <a:schemeClr val="tx1"/>
              </a:buClr>
              <a:buSzPct val="95000"/>
              <a:buNone/>
            </a:pPr>
            <a:r>
              <a:rPr lang="en-US"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It is a solid platform at which berthing of ships on both the sides are possible.</a:t>
            </a:r>
          </a:p>
          <a:p>
            <a:pPr lvl="1" algn="just">
              <a:buClr>
                <a:schemeClr val="tx1"/>
              </a:buClr>
              <a:buSzPct val="95000"/>
              <a:buFont typeface="Wingdings" pitchFamily="2" charset="2"/>
              <a:buChar char="q"/>
            </a:pPr>
            <a:r>
              <a:rPr lang="en-US" sz="2200" b="1" dirty="0" smtClean="0">
                <a:latin typeface="Times New Roman" pitchFamily="18" charset="0"/>
                <a:cs typeface="Times New Roman" pitchFamily="18" charset="0"/>
              </a:rPr>
              <a:t>WHARF:-</a:t>
            </a:r>
          </a:p>
          <a:p>
            <a:pPr lvl="1" algn="just">
              <a:buClr>
                <a:schemeClr val="tx1"/>
              </a:buClr>
              <a:buSzPct val="95000"/>
              <a:buNone/>
            </a:pPr>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It is a docking platform constructed parallel to shoreline providing berthing facility on one side only.</a:t>
            </a:r>
          </a:p>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QUAY:-</a:t>
            </a:r>
          </a:p>
          <a:p>
            <a:pPr lvl="1" algn="just">
              <a:buClr>
                <a:schemeClr val="tx1"/>
              </a:buClr>
              <a:buSzPct val="95000"/>
              <a:buNone/>
            </a:pPr>
            <a:r>
              <a:rPr lang="en-US" sz="24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It is  also dock parallel to the shore which is solid structure providing berthing on one side and retaining the earth on the other.</a:t>
            </a:r>
          </a:p>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DRY DOCK:-</a:t>
            </a:r>
          </a:p>
          <a:p>
            <a:pPr lvl="1" algn="just">
              <a:buClr>
                <a:schemeClr val="tx1"/>
              </a:buClr>
              <a:buSzPct val="95000"/>
              <a:buNone/>
            </a:pPr>
            <a:r>
              <a:rPr lang="en-US" sz="2400" dirty="0" smtClean="0">
                <a:latin typeface="Times New Roman" pitchFamily="18" charset="0"/>
                <a:cs typeface="Times New Roman" pitchFamily="18" charset="0"/>
              </a:rPr>
              <a:t>			It is a chamber provided for maintenance,  repairs and construction of ships. It includes walls, floor and gate.</a:t>
            </a:r>
            <a:endParaRPr lang="en-US" sz="2100" dirty="0" smtClean="0">
              <a:latin typeface="Times New Roman" pitchFamily="18" charset="0"/>
              <a:cs typeface="Times New Roman" pitchFamily="18" charset="0"/>
            </a:endParaRPr>
          </a:p>
          <a:p>
            <a:pPr lvl="1">
              <a:buClr>
                <a:schemeClr val="tx1"/>
              </a:buClr>
              <a:buSzPct val="95000"/>
              <a:buNone/>
            </a:pPr>
            <a:endParaRPr lang="en-US" sz="2100" dirty="0" smtClean="0">
              <a:latin typeface="Times New Roman" pitchFamily="18" charset="0"/>
              <a:cs typeface="Times New Roman" pitchFamily="18" charset="0"/>
            </a:endParaRPr>
          </a:p>
          <a:p>
            <a:pPr lvl="1" algn="just">
              <a:buClr>
                <a:schemeClr val="tx1"/>
              </a:buClr>
              <a:buSzPct val="95000"/>
              <a:buNone/>
            </a:pPr>
            <a:endParaRPr lang="en-US" sz="2100" dirty="0" smtClean="0">
              <a:latin typeface="Times New Roman" pitchFamily="18" charset="0"/>
              <a:cs typeface="Times New Roman" pitchFamily="18" charset="0"/>
            </a:endParaRPr>
          </a:p>
          <a:p>
            <a:pPr lvl="1" algn="just">
              <a:buClr>
                <a:schemeClr val="tx1"/>
              </a:buClr>
              <a:buSzPct val="95000"/>
              <a:buNone/>
            </a:pPr>
            <a:endParaRPr lang="en-US" sz="2100" dirty="0" smtClean="0">
              <a:latin typeface="Times New Roman" pitchFamily="18" charset="0"/>
              <a:cs typeface="Times New Roman" pitchFamily="18" charset="0"/>
            </a:endParaRPr>
          </a:p>
          <a:p>
            <a:pPr lvl="1" algn="just">
              <a:buClr>
                <a:schemeClr val="tx1"/>
              </a:buClr>
              <a:buSzPct val="95000"/>
              <a:buNone/>
            </a:pPr>
            <a:endParaRPr lang="en-US" sz="2100" dirty="0" smtClean="0">
              <a:latin typeface="Times New Roman" pitchFamily="18" charset="0"/>
              <a:cs typeface="Times New Roman" pitchFamily="18" charset="0"/>
            </a:endParaRPr>
          </a:p>
          <a:p>
            <a:pPr lvl="1">
              <a:buClr>
                <a:schemeClr val="tx1"/>
              </a:buClr>
              <a:buSzPct val="95000"/>
              <a:buNone/>
            </a:pPr>
            <a:endParaRPr lang="en-US" sz="2800" dirty="0" smtClean="0">
              <a:latin typeface="Times New Roman" pitchFamily="18" charset="0"/>
              <a:cs typeface="Times New Roman" pitchFamily="18" charset="0"/>
            </a:endParaRPr>
          </a:p>
        </p:txBody>
      </p:sp>
      <p:sp>
        <p:nvSpPr>
          <p:cNvPr id="4" name="Title 2"/>
          <p:cNvSpPr txBox="1">
            <a:spLocks/>
          </p:cNvSpPr>
          <p:nvPr/>
        </p:nvSpPr>
        <p:spPr>
          <a:xfrm>
            <a:off x="214282" y="0"/>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Harbour</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 Components:-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00108"/>
            <a:ext cx="9144000" cy="5857892"/>
          </a:xfrm>
        </p:spPr>
        <p:txBody>
          <a:bodyPr>
            <a:normAutofit/>
          </a:bodyPr>
          <a:lstStyle/>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WET DOCK:-</a:t>
            </a:r>
          </a:p>
          <a:p>
            <a:pPr lvl="1" algn="just">
              <a:buClr>
                <a:schemeClr val="tx1"/>
              </a:buClr>
              <a:buSzPct val="95000"/>
              <a:buNone/>
            </a:pPr>
            <a:r>
              <a:rPr lang="en-US"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Due to variation in tidal level, an enclosed basin is provided where in number of ships can be berthed. It has an entrance which is controlled by a lock gate.</a:t>
            </a:r>
          </a:p>
          <a:p>
            <a:pPr lvl="1" algn="just">
              <a:buClr>
                <a:schemeClr val="tx1"/>
              </a:buClr>
              <a:buSzPct val="95000"/>
              <a:buFont typeface="Wingdings" pitchFamily="2" charset="2"/>
              <a:buChar char="q"/>
            </a:pPr>
            <a:r>
              <a:rPr lang="en-US" sz="2200" b="1" dirty="0" smtClean="0">
                <a:latin typeface="Times New Roman" pitchFamily="18" charset="0"/>
                <a:cs typeface="Times New Roman" pitchFamily="18" charset="0"/>
              </a:rPr>
              <a:t>JETTY:-</a:t>
            </a:r>
          </a:p>
          <a:p>
            <a:pPr lvl="1" algn="just">
              <a:buClr>
                <a:schemeClr val="tx1"/>
              </a:buClr>
              <a:buSzPct val="95000"/>
              <a:buNone/>
            </a:pPr>
            <a:r>
              <a:rPr lang="en-US" sz="24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It is a solid platform constructed perpendicular to the shoreline for berthing of ships.</a:t>
            </a:r>
          </a:p>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QUAY:-</a:t>
            </a:r>
          </a:p>
          <a:p>
            <a:pPr lvl="1" algn="just">
              <a:buClr>
                <a:schemeClr val="tx1"/>
              </a:buClr>
              <a:buSzPct val="95000"/>
              <a:buNone/>
            </a:pPr>
            <a:r>
              <a:rPr lang="en-US" sz="2400" dirty="0" smtClean="0">
                <a:latin typeface="Times New Roman" pitchFamily="18" charset="0"/>
                <a:cs typeface="Times New Roman" pitchFamily="18" charset="0"/>
              </a:rPr>
              <a:t>			</a:t>
            </a:r>
            <a:r>
              <a:rPr lang="en-US" sz="2100" dirty="0" smtClean="0">
                <a:latin typeface="Times New Roman" pitchFamily="18" charset="0"/>
                <a:cs typeface="Times New Roman" pitchFamily="18" charset="0"/>
              </a:rPr>
              <a:t>It is  also dock parallel to the shore which is solid structure providing berthing on one side and retaining the earth on the other.</a:t>
            </a:r>
          </a:p>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DRY DOCK:-</a:t>
            </a:r>
          </a:p>
          <a:p>
            <a:pPr lvl="1" algn="just">
              <a:buClr>
                <a:schemeClr val="tx1"/>
              </a:buClr>
              <a:buSzPct val="95000"/>
              <a:buNone/>
            </a:pPr>
            <a:r>
              <a:rPr lang="en-US" sz="2400" dirty="0" smtClean="0">
                <a:latin typeface="Times New Roman" pitchFamily="18" charset="0"/>
                <a:cs typeface="Times New Roman" pitchFamily="18" charset="0"/>
              </a:rPr>
              <a:t>			It is a chamber provided for maintenance,  repairs and construction of ships. It includes walls, floor and gate.</a:t>
            </a:r>
            <a:endParaRPr lang="en-US" sz="2100" dirty="0" smtClean="0">
              <a:latin typeface="Times New Roman" pitchFamily="18" charset="0"/>
              <a:cs typeface="Times New Roman" pitchFamily="18" charset="0"/>
            </a:endParaRPr>
          </a:p>
          <a:p>
            <a:pPr lvl="1">
              <a:buClr>
                <a:schemeClr val="tx1"/>
              </a:buClr>
              <a:buSzPct val="95000"/>
              <a:buNone/>
            </a:pPr>
            <a:endParaRPr lang="en-US" sz="2100" dirty="0" smtClean="0">
              <a:latin typeface="Times New Roman" pitchFamily="18" charset="0"/>
              <a:cs typeface="Times New Roman" pitchFamily="18" charset="0"/>
            </a:endParaRPr>
          </a:p>
          <a:p>
            <a:pPr lvl="1" algn="just">
              <a:buClr>
                <a:schemeClr val="tx1"/>
              </a:buClr>
              <a:buSzPct val="95000"/>
              <a:buNone/>
            </a:pPr>
            <a:endParaRPr lang="en-US" sz="2100" dirty="0" smtClean="0">
              <a:latin typeface="Times New Roman" pitchFamily="18" charset="0"/>
              <a:cs typeface="Times New Roman" pitchFamily="18" charset="0"/>
            </a:endParaRPr>
          </a:p>
          <a:p>
            <a:pPr lvl="1" algn="just">
              <a:buClr>
                <a:schemeClr val="tx1"/>
              </a:buClr>
              <a:buSzPct val="95000"/>
              <a:buNone/>
            </a:pPr>
            <a:endParaRPr lang="en-US" sz="2100" dirty="0" smtClean="0">
              <a:latin typeface="Times New Roman" pitchFamily="18" charset="0"/>
              <a:cs typeface="Times New Roman" pitchFamily="18" charset="0"/>
            </a:endParaRPr>
          </a:p>
          <a:p>
            <a:pPr lvl="1" algn="just">
              <a:buClr>
                <a:schemeClr val="tx1"/>
              </a:buClr>
              <a:buSzPct val="95000"/>
              <a:buNone/>
            </a:pPr>
            <a:endParaRPr lang="en-US" sz="2100" dirty="0" smtClean="0">
              <a:latin typeface="Times New Roman" pitchFamily="18" charset="0"/>
              <a:cs typeface="Times New Roman" pitchFamily="18" charset="0"/>
            </a:endParaRPr>
          </a:p>
          <a:p>
            <a:pPr lvl="1">
              <a:buClr>
                <a:schemeClr val="tx1"/>
              </a:buClr>
              <a:buSzPct val="95000"/>
              <a:buNone/>
            </a:pPr>
            <a:endParaRPr lang="en-US" sz="2800" dirty="0" smtClean="0">
              <a:latin typeface="Times New Roman" pitchFamily="18" charset="0"/>
              <a:cs typeface="Times New Roman" pitchFamily="18" charset="0"/>
            </a:endParaRPr>
          </a:p>
        </p:txBody>
      </p:sp>
      <p:sp>
        <p:nvSpPr>
          <p:cNvPr id="4" name="Title 2"/>
          <p:cNvSpPr txBox="1">
            <a:spLocks/>
          </p:cNvSpPr>
          <p:nvPr/>
        </p:nvSpPr>
        <p:spPr>
          <a:xfrm>
            <a:off x="214282" y="0"/>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Harbour</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 Components:-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564904"/>
            <a:ext cx="9144000" cy="3312368"/>
          </a:xfrm>
        </p:spPr>
        <p:txBody>
          <a:bodyPr>
            <a:normAutofit/>
          </a:bodyPr>
          <a:lstStyle/>
          <a:p>
            <a:pPr lvl="1">
              <a:lnSpc>
                <a:spcPct val="150000"/>
              </a:lnSpc>
              <a:buClr>
                <a:schemeClr val="tx1"/>
              </a:buClr>
              <a:buSzPct val="95000"/>
              <a:buFont typeface="Wingdings" pitchFamily="2" charset="2"/>
              <a:buChar char="ü"/>
            </a:pPr>
            <a:r>
              <a:rPr lang="en-US" sz="2400" dirty="0" smtClean="0">
                <a:latin typeface="Times New Roman" pitchFamily="18" charset="0"/>
                <a:cs typeface="Times New Roman" pitchFamily="18" charset="0"/>
              </a:rPr>
              <a:t>It should be connected with roadway and railway.</a:t>
            </a:r>
          </a:p>
          <a:p>
            <a:pPr lvl="1">
              <a:lnSpc>
                <a:spcPct val="150000"/>
              </a:lnSpc>
              <a:buClr>
                <a:schemeClr val="tx1"/>
              </a:buClr>
              <a:buSzPct val="95000"/>
              <a:buFont typeface="Wingdings" pitchFamily="2" charset="2"/>
              <a:buChar char="ü"/>
            </a:pPr>
            <a:r>
              <a:rPr lang="en-US" sz="2400" dirty="0" smtClean="0">
                <a:latin typeface="Times New Roman" pitchFamily="18" charset="0"/>
                <a:cs typeface="Times New Roman" pitchFamily="18" charset="0"/>
              </a:rPr>
              <a:t>Surrounding land should be fertile and densely populated.</a:t>
            </a:r>
          </a:p>
          <a:p>
            <a:pPr lvl="1">
              <a:lnSpc>
                <a:spcPct val="150000"/>
              </a:lnSpc>
              <a:buClr>
                <a:schemeClr val="tx1"/>
              </a:buClr>
              <a:buSzPct val="95000"/>
              <a:buFont typeface="Wingdings" pitchFamily="2" charset="2"/>
              <a:buChar char="ü"/>
            </a:pPr>
            <a:r>
              <a:rPr lang="en-US" sz="2400" dirty="0" smtClean="0">
                <a:latin typeface="Times New Roman" pitchFamily="18" charset="0"/>
                <a:cs typeface="Times New Roman" pitchFamily="18" charset="0"/>
              </a:rPr>
              <a:t>Ship channels must have sufficient depth for draft or vessel.</a:t>
            </a:r>
          </a:p>
          <a:p>
            <a:pPr lvl="1">
              <a:lnSpc>
                <a:spcPct val="150000"/>
              </a:lnSpc>
              <a:buClr>
                <a:schemeClr val="tx1"/>
              </a:buClr>
              <a:buSzPct val="95000"/>
              <a:buFont typeface="Wingdings" pitchFamily="2" charset="2"/>
              <a:buChar char="ü"/>
            </a:pPr>
            <a:r>
              <a:rPr lang="en-US" sz="2400" dirty="0" smtClean="0">
                <a:latin typeface="Times New Roman" pitchFamily="18" charset="0"/>
                <a:cs typeface="Times New Roman" pitchFamily="18" charset="0"/>
              </a:rPr>
              <a:t>Breakwaters must be provided to protect against destructive wave action.</a:t>
            </a:r>
          </a:p>
          <a:p>
            <a:pPr lvl="1">
              <a:buClr>
                <a:schemeClr val="tx1"/>
              </a:buClr>
              <a:buSzPct val="95000"/>
              <a:buFont typeface="Wingdings" pitchFamily="2" charset="2"/>
              <a:buChar char="ü"/>
            </a:pPr>
            <a:endParaRPr lang="en-US" sz="2800" dirty="0" smtClean="0">
              <a:latin typeface="Times New Roman" pitchFamily="18" charset="0"/>
              <a:cs typeface="Times New Roman" pitchFamily="18" charset="0"/>
            </a:endParaRPr>
          </a:p>
        </p:txBody>
      </p:sp>
      <p:sp>
        <p:nvSpPr>
          <p:cNvPr id="4" name="Title 2"/>
          <p:cNvSpPr txBox="1">
            <a:spLocks/>
          </p:cNvSpPr>
          <p:nvPr/>
        </p:nvSpPr>
        <p:spPr>
          <a:xfrm>
            <a:off x="0" y="620688"/>
            <a:ext cx="9144000" cy="1928802"/>
          </a:xfrm>
          <a:prstGeom prst="rect">
            <a:avLst/>
          </a:prstGeom>
          <a:ln w="6350" cap="rnd">
            <a:noFill/>
          </a:ln>
        </p:spPr>
        <p:txBody>
          <a:bodyPr vert="horz" rtlCol="0" anchor="b" anchorCtr="0">
            <a:noAutofit/>
          </a:bodyPr>
          <a:lstStyle/>
          <a:p>
            <a:pPr>
              <a:spcBef>
                <a:spcPct val="0"/>
              </a:spcBef>
              <a:defRPr/>
            </a:pPr>
            <a:r>
              <a:rPr lang="en-IN" sz="4200" dirty="0" smtClean="0">
                <a:solidFill>
                  <a:srgbClr val="7030A0"/>
                </a:solidFill>
                <a:latin typeface="Copperplate Gothic Bold" pitchFamily="34" charset="0"/>
              </a:rPr>
              <a:t>Requirements Of Good Harbour</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568952" cy="5286062"/>
          </a:xfrm>
          <a:prstGeom prst="rect">
            <a:avLst/>
          </a:prstGeom>
        </p:spPr>
        <p:txBody>
          <a:bodyPr wrap="square">
            <a:spAutoFit/>
          </a:bodyPr>
          <a:lstStyle/>
          <a:p>
            <a:pPr lvl="1">
              <a:buClr>
                <a:schemeClr val="tx1"/>
              </a:buClr>
              <a:buSzPct val="95000"/>
            </a:pPr>
            <a:r>
              <a:rPr lang="en-IN" sz="3600" b="1" dirty="0" smtClean="0">
                <a:solidFill>
                  <a:srgbClr val="7030A0"/>
                </a:solidFill>
                <a:latin typeface="Copperplate Gothic Bold" pitchFamily="34" charset="0"/>
              </a:rPr>
              <a:t>Requirements Of Good Harbour</a:t>
            </a:r>
            <a:r>
              <a:rPr lang="en-US" sz="3600" b="1" spc="-10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latin typeface="Copperplate Gothic Bold" pitchFamily="34" charset="0"/>
              </a:rPr>
              <a:t>:-</a:t>
            </a:r>
          </a:p>
          <a:p>
            <a:pPr lvl="1">
              <a:buClr>
                <a:schemeClr val="tx1"/>
              </a:buClr>
              <a:buSzPct val="95000"/>
              <a:buFont typeface="Wingdings" pitchFamily="2" charset="2"/>
              <a:buChar char="ü"/>
            </a:pPr>
            <a:endParaRPr lang="en-US" sz="2400" spc="-10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latin typeface="Copperplate Gothic Bold" pitchFamily="34" charset="0"/>
            </a:endParaRPr>
          </a:p>
          <a:p>
            <a:pPr lvl="1">
              <a:lnSpc>
                <a:spcPct val="150000"/>
              </a:lnSpc>
              <a:buClr>
                <a:schemeClr val="tx1"/>
              </a:buClr>
              <a:buSzPct val="95000"/>
              <a:buFont typeface="Wingdings" pitchFamily="2" charset="2"/>
              <a:buChar char="ü"/>
            </a:pPr>
            <a:r>
              <a:rPr lang="en-US" sz="2300" dirty="0" smtClean="0">
                <a:latin typeface="Times New Roman" pitchFamily="18" charset="0"/>
                <a:cs typeface="Times New Roman" pitchFamily="18" charset="0"/>
              </a:rPr>
              <a:t>The bottom should furnished secure anchorage to hold ships against the wind force.</a:t>
            </a:r>
          </a:p>
          <a:p>
            <a:pPr lvl="1">
              <a:lnSpc>
                <a:spcPct val="150000"/>
              </a:lnSpc>
              <a:buClr>
                <a:schemeClr val="tx1"/>
              </a:buClr>
              <a:buSzPct val="95000"/>
              <a:buFont typeface="Wingdings" pitchFamily="2" charset="2"/>
              <a:buChar char="ü"/>
            </a:pPr>
            <a:r>
              <a:rPr lang="en-US" sz="2300" dirty="0" smtClean="0">
                <a:latin typeface="Times New Roman" pitchFamily="18" charset="0"/>
                <a:cs typeface="Times New Roman" pitchFamily="18" charset="0"/>
              </a:rPr>
              <a:t>Numbers of quay, piers and wharfs should be sufficient for loading and unloading cargo.</a:t>
            </a:r>
          </a:p>
          <a:p>
            <a:pPr lvl="1">
              <a:lnSpc>
                <a:spcPct val="150000"/>
              </a:lnSpc>
              <a:buClr>
                <a:schemeClr val="tx1"/>
              </a:buClr>
              <a:buSzPct val="95000"/>
              <a:buFont typeface="Wingdings" pitchFamily="2" charset="2"/>
              <a:buChar char="ü"/>
            </a:pPr>
            <a:r>
              <a:rPr lang="en-US" sz="2300" dirty="0" smtClean="0">
                <a:latin typeface="Times New Roman" pitchFamily="18" charset="0"/>
                <a:cs typeface="Times New Roman" pitchFamily="18" charset="0"/>
              </a:rPr>
              <a:t>It should have facilities like fuel, repair and etc. for ships.</a:t>
            </a:r>
          </a:p>
          <a:p>
            <a:pPr lvl="1">
              <a:lnSpc>
                <a:spcPct val="150000"/>
              </a:lnSpc>
              <a:buClr>
                <a:schemeClr val="tx1"/>
              </a:buClr>
              <a:buSzPct val="95000"/>
              <a:buFont typeface="Wingdings" pitchFamily="2" charset="2"/>
              <a:buChar char="ü"/>
            </a:pPr>
            <a:r>
              <a:rPr lang="en-US" sz="2300" dirty="0" err="1" smtClean="0">
                <a:latin typeface="Times New Roman" pitchFamily="18" charset="0"/>
                <a:cs typeface="Times New Roman" pitchFamily="18" charset="0"/>
              </a:rPr>
              <a:t>Harbour</a:t>
            </a:r>
            <a:r>
              <a:rPr lang="en-US" sz="2300" dirty="0" smtClean="0">
                <a:latin typeface="Times New Roman" pitchFamily="18" charset="0"/>
                <a:cs typeface="Times New Roman" pitchFamily="18" charset="0"/>
              </a:rPr>
              <a:t> area should be sufficiently large.</a:t>
            </a:r>
          </a:p>
          <a:p>
            <a:pPr lvl="1">
              <a:lnSpc>
                <a:spcPct val="150000"/>
              </a:lnSpc>
              <a:buClr>
                <a:schemeClr val="tx1"/>
              </a:buClr>
              <a:buSzPct val="95000"/>
              <a:buFont typeface="Wingdings" pitchFamily="2" charset="2"/>
              <a:buChar char="ü"/>
            </a:pPr>
            <a:r>
              <a:rPr lang="en-US" sz="2300" dirty="0" smtClean="0">
                <a:latin typeface="Times New Roman" pitchFamily="18" charset="0"/>
                <a:cs typeface="Times New Roman" pitchFamily="18" charset="0"/>
              </a:rPr>
              <a:t>It should have enough cold storage.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28670"/>
            <a:ext cx="9144000" cy="5929330"/>
          </a:xfrm>
        </p:spPr>
        <p:txBody>
          <a:bodyPr>
            <a:normAutofit/>
          </a:bodyPr>
          <a:lstStyle/>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CLASSIFICATION BASED ON THE PROTECTION NEEDED</a:t>
            </a:r>
          </a:p>
          <a:p>
            <a:pPr lvl="2">
              <a:buClr>
                <a:schemeClr val="tx1"/>
              </a:buClr>
              <a:buSzPct val="95000"/>
              <a:buFont typeface="Wingdings" pitchFamily="2" charset="2"/>
              <a:buChar char="ü"/>
            </a:pPr>
            <a:r>
              <a:rPr lang="en-US" sz="2400" b="1" dirty="0" smtClean="0">
                <a:latin typeface="Times New Roman" pitchFamily="18" charset="0"/>
                <a:cs typeface="Times New Roman" pitchFamily="18" charset="0"/>
              </a:rPr>
              <a:t>Natural Harbour:-</a:t>
            </a:r>
          </a:p>
          <a:p>
            <a:pPr lvl="2" algn="just">
              <a:buClr>
                <a:schemeClr val="tx1"/>
              </a:buClr>
              <a:buSzPct val="95000"/>
              <a:buNone/>
            </a:pPr>
            <a:r>
              <a:rPr lang="en-US" dirty="0" smtClean="0">
                <a:latin typeface="Times New Roman" pitchFamily="18" charset="0"/>
                <a:cs typeface="Times New Roman" pitchFamily="18" charset="0"/>
              </a:rPr>
              <a:t>		Harbour protected by storms and waves by natural land contours, rocky out crops, or island that is called Natural Contour. </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Eg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Kandla</a:t>
            </a:r>
            <a:r>
              <a:rPr lang="en-US" b="1" dirty="0" smtClean="0">
                <a:latin typeface="Times New Roman" pitchFamily="18" charset="0"/>
                <a:cs typeface="Times New Roman" pitchFamily="18" charset="0"/>
              </a:rPr>
              <a:t> port, Cochin port &amp; Mumbai Harbour)</a:t>
            </a:r>
          </a:p>
          <a:p>
            <a:pPr lvl="2">
              <a:buClr>
                <a:schemeClr val="tx1"/>
              </a:buClr>
              <a:buSzPct val="95000"/>
              <a:buNone/>
            </a:pPr>
            <a:endParaRPr lang="en-US" sz="2400"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p:txBody>
      </p:sp>
      <p:sp>
        <p:nvSpPr>
          <p:cNvPr id="4" name="Title 2"/>
          <p:cNvSpPr txBox="1">
            <a:spLocks/>
          </p:cNvSpPr>
          <p:nvPr/>
        </p:nvSpPr>
        <p:spPr>
          <a:xfrm>
            <a:off x="0" y="0"/>
            <a:ext cx="9144000" cy="1285860"/>
          </a:xfrm>
          <a:prstGeom prst="rect">
            <a:avLst/>
          </a:prstGeom>
          <a:ln w="6350" cap="rnd">
            <a:noFill/>
          </a:ln>
        </p:spPr>
        <p:txBody>
          <a:bodyPr vert="horz" rtlCol="0" anchor="b" anchorCtr="0">
            <a:noAutofit/>
          </a:bodyPr>
          <a:lstStyle/>
          <a:p>
            <a:pPr>
              <a:spcBef>
                <a:spcPct val="0"/>
              </a:spcBef>
              <a:defRPr/>
            </a:pPr>
            <a:r>
              <a:rPr lang="en-IN" sz="4200" dirty="0" smtClean="0">
                <a:solidFill>
                  <a:srgbClr val="7030A0"/>
                </a:solidFill>
                <a:latin typeface="Copperplate Gothic Bold" pitchFamily="34" charset="0"/>
              </a:rPr>
              <a:t>Classification Of Harbours</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pic>
        <p:nvPicPr>
          <p:cNvPr id="1027" name="Picture 3" descr="C:\Users\KARTIK\Desktop\Natural Harbour.jpg"/>
          <p:cNvPicPr>
            <a:picLocks noChangeAspect="1" noChangeArrowheads="1"/>
          </p:cNvPicPr>
          <p:nvPr/>
        </p:nvPicPr>
        <p:blipFill>
          <a:blip r:embed="rId2" cstate="print"/>
          <a:srcRect/>
          <a:stretch>
            <a:fillRect/>
          </a:stretch>
        </p:blipFill>
        <p:spPr bwMode="auto">
          <a:xfrm>
            <a:off x="0" y="3357562"/>
            <a:ext cx="9144000" cy="350043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28670"/>
            <a:ext cx="9144000" cy="5929330"/>
          </a:xfrm>
        </p:spPr>
        <p:txBody>
          <a:bodyPr>
            <a:normAutofit/>
          </a:bodyPr>
          <a:lstStyle/>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CLASSIFICATION BASED ON THE PROTECTION NEEDED</a:t>
            </a:r>
          </a:p>
          <a:p>
            <a:pPr lvl="2">
              <a:buClr>
                <a:schemeClr val="tx1"/>
              </a:buClr>
              <a:buSzPct val="95000"/>
              <a:buFont typeface="Wingdings" pitchFamily="2" charset="2"/>
              <a:buChar char="ü"/>
            </a:pPr>
            <a:r>
              <a:rPr lang="en-US" sz="2400" b="1" dirty="0" smtClean="0">
                <a:latin typeface="Times New Roman" pitchFamily="18" charset="0"/>
                <a:cs typeface="Times New Roman" pitchFamily="18" charset="0"/>
              </a:rPr>
              <a:t>Semi - Natural Harbour:-</a:t>
            </a:r>
          </a:p>
          <a:p>
            <a:pPr lvl="2" algn="just">
              <a:buClr>
                <a:schemeClr val="tx1"/>
              </a:buClr>
              <a:buSzPct val="95000"/>
              <a:buNone/>
            </a:pPr>
            <a:r>
              <a:rPr lang="en-US" dirty="0" smtClean="0">
                <a:latin typeface="Times New Roman" pitchFamily="18" charset="0"/>
                <a:cs typeface="Times New Roman" pitchFamily="18" charset="0"/>
              </a:rPr>
              <a:t>		A semi – natural harbour is protected on the sides by the contours of land and requires manmade protection only to the entrance. </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Eg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Mandvi</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Veraval</a:t>
            </a:r>
            <a:r>
              <a:rPr lang="en-US" b="1" dirty="0" smtClean="0">
                <a:latin typeface="Times New Roman" pitchFamily="18" charset="0"/>
                <a:cs typeface="Times New Roman" pitchFamily="18" charset="0"/>
              </a:rPr>
              <a:t> &amp; Visakhapatnam port)</a:t>
            </a:r>
          </a:p>
          <a:p>
            <a:pPr lvl="2">
              <a:buClr>
                <a:schemeClr val="tx1"/>
              </a:buClr>
              <a:buSzPct val="95000"/>
              <a:buNone/>
            </a:pPr>
            <a:endParaRPr lang="en-US" sz="2400"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p:txBody>
      </p:sp>
      <p:sp>
        <p:nvSpPr>
          <p:cNvPr id="4" name="Title 2"/>
          <p:cNvSpPr txBox="1">
            <a:spLocks/>
          </p:cNvSpPr>
          <p:nvPr/>
        </p:nvSpPr>
        <p:spPr>
          <a:xfrm>
            <a:off x="0" y="0"/>
            <a:ext cx="9144000" cy="1285860"/>
          </a:xfrm>
          <a:prstGeom prst="rect">
            <a:avLst/>
          </a:prstGeom>
          <a:ln w="6350" cap="rnd">
            <a:noFill/>
          </a:ln>
        </p:spPr>
        <p:txBody>
          <a:bodyPr vert="horz" rtlCol="0" anchor="b" anchorCtr="0">
            <a:noAutofit/>
          </a:bodyPr>
          <a:lstStyle/>
          <a:p>
            <a:pPr>
              <a:spcBef>
                <a:spcPct val="0"/>
              </a:spcBef>
              <a:defRPr/>
            </a:pPr>
            <a:r>
              <a:rPr lang="en-IN" sz="4200" dirty="0" smtClean="0">
                <a:solidFill>
                  <a:srgbClr val="7030A0"/>
                </a:solidFill>
                <a:latin typeface="Copperplate Gothic Bold" pitchFamily="34" charset="0"/>
              </a:rPr>
              <a:t>Classification Of Harbours</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pic>
        <p:nvPicPr>
          <p:cNvPr id="2050" name="Picture 2" descr="C:\Users\KARTIK\Desktop\Semi Natural Harbour.jpg"/>
          <p:cNvPicPr>
            <a:picLocks noChangeAspect="1" noChangeArrowheads="1"/>
          </p:cNvPicPr>
          <p:nvPr/>
        </p:nvPicPr>
        <p:blipFill>
          <a:blip r:embed="rId2" cstate="print"/>
          <a:srcRect/>
          <a:stretch>
            <a:fillRect/>
          </a:stretch>
        </p:blipFill>
        <p:spPr bwMode="auto">
          <a:xfrm>
            <a:off x="0" y="3071810"/>
            <a:ext cx="9144000" cy="378619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00108"/>
            <a:ext cx="9144000" cy="5857892"/>
          </a:xfrm>
        </p:spPr>
        <p:txBody>
          <a:bodyPr>
            <a:normAutofit fontScale="62500" lnSpcReduction="20000"/>
          </a:bodyPr>
          <a:lstStyle/>
          <a:p>
            <a:pPr>
              <a:buClr>
                <a:schemeClr val="tx1"/>
              </a:buClr>
              <a:buSzPct val="95000"/>
              <a:buFont typeface="Wingdings" pitchFamily="2" charset="2"/>
              <a:buChar char="q"/>
            </a:pPr>
            <a:r>
              <a:rPr lang="en-US" sz="3800" b="1" dirty="0" smtClean="0">
                <a:latin typeface="Times New Roman" pitchFamily="18" charset="0"/>
                <a:cs typeface="Times New Roman" pitchFamily="18" charset="0"/>
              </a:rPr>
              <a:t>HARBOUR:-</a:t>
            </a:r>
          </a:p>
          <a:p>
            <a:pPr>
              <a:buClr>
                <a:schemeClr val="tx1"/>
              </a:buClr>
              <a:buSzPct val="95000"/>
              <a:buNone/>
            </a:pPr>
            <a:r>
              <a:rPr lang="en-US" sz="2700" b="1" dirty="0" smtClean="0">
                <a:latin typeface="Times New Roman" pitchFamily="18" charset="0"/>
                <a:cs typeface="Times New Roman" pitchFamily="18" charset="0"/>
              </a:rPr>
              <a:t>	</a:t>
            </a:r>
          </a:p>
          <a:p>
            <a:pPr algn="just">
              <a:buClr>
                <a:schemeClr val="tx1"/>
              </a:buClr>
              <a:buSzPct val="95000"/>
              <a:buNone/>
            </a:pPr>
            <a:r>
              <a:rPr lang="en-US" sz="2700" b="1"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It is partly enclosed area which provides safe and suitable accommodation for supplies, refueling, repair, loading and unloading cargo.</a:t>
            </a:r>
          </a:p>
          <a:p>
            <a:pPr algn="just">
              <a:buClr>
                <a:schemeClr val="tx1"/>
              </a:buClr>
              <a:buSzPct val="95000"/>
              <a:buNone/>
            </a:pPr>
            <a:endParaRPr lang="en-US" sz="2700" b="1" dirty="0" smtClean="0">
              <a:latin typeface="Times New Roman" pitchFamily="18" charset="0"/>
              <a:cs typeface="Times New Roman" pitchFamily="18" charset="0"/>
            </a:endParaRPr>
          </a:p>
          <a:p>
            <a:pPr algn="just">
              <a:buClr>
                <a:schemeClr val="tx1"/>
              </a:buClr>
              <a:buSzPct val="95000"/>
              <a:buFont typeface="Wingdings" pitchFamily="2" charset="2"/>
              <a:buChar char="q"/>
            </a:pPr>
            <a:r>
              <a:rPr lang="en-US" sz="3800" b="1" dirty="0" smtClean="0">
                <a:latin typeface="Times New Roman" pitchFamily="18" charset="0"/>
                <a:cs typeface="Times New Roman" pitchFamily="18" charset="0"/>
              </a:rPr>
              <a:t>PORT:-</a:t>
            </a:r>
          </a:p>
          <a:p>
            <a:pPr algn="just">
              <a:buClr>
                <a:schemeClr val="tx1"/>
              </a:buClr>
              <a:buSzPct val="95000"/>
              <a:buNone/>
            </a:pPr>
            <a:endParaRPr lang="en-US" sz="3600" b="1" dirty="0" smtClean="0">
              <a:latin typeface="Times New Roman" pitchFamily="18" charset="0"/>
              <a:cs typeface="Times New Roman" pitchFamily="18" charset="0"/>
            </a:endParaRPr>
          </a:p>
          <a:p>
            <a:pPr algn="just">
              <a:buClr>
                <a:schemeClr val="tx1"/>
              </a:buClr>
              <a:buSzPct val="95000"/>
              <a:buNone/>
            </a:pPr>
            <a:r>
              <a:rPr lang="en-US" sz="3400" b="1"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A port is a harbour where marine terminal facilities are provided.</a:t>
            </a:r>
          </a:p>
          <a:p>
            <a:pPr algn="just">
              <a:buClr>
                <a:schemeClr val="tx1"/>
              </a:buClr>
              <a:buSzPct val="95000"/>
              <a:buNone/>
            </a:pPr>
            <a:r>
              <a:rPr lang="en-US" sz="3400" b="1" dirty="0" smtClean="0">
                <a:latin typeface="Times New Roman" pitchFamily="18" charset="0"/>
                <a:cs typeface="Times New Roman" pitchFamily="18" charset="0"/>
              </a:rPr>
              <a:t>	</a:t>
            </a:r>
          </a:p>
          <a:p>
            <a:pPr algn="just">
              <a:buClr>
                <a:schemeClr val="tx1"/>
              </a:buClr>
              <a:buSzPct val="95000"/>
              <a:buNone/>
            </a:pPr>
            <a:r>
              <a:rPr lang="en-US" sz="3400" b="1" dirty="0" smtClean="0">
                <a:latin typeface="Times New Roman" pitchFamily="18" charset="0"/>
                <a:cs typeface="Times New Roman" pitchFamily="18" charset="0"/>
              </a:rPr>
              <a:t>	</a:t>
            </a:r>
            <a:r>
              <a:rPr lang="en-US" sz="3400" dirty="0" smtClean="0">
                <a:latin typeface="Times New Roman" pitchFamily="18" charset="0"/>
                <a:cs typeface="Times New Roman" pitchFamily="18" charset="0"/>
              </a:rPr>
              <a:t>A port is a place which regularly provides accommodation for the transfer of cargo and passengers to and from the ships.</a:t>
            </a:r>
          </a:p>
          <a:p>
            <a:pPr algn="just">
              <a:buClr>
                <a:schemeClr val="tx1"/>
              </a:buClr>
              <a:buSzPct val="95000"/>
              <a:buNone/>
            </a:pPr>
            <a:endParaRPr lang="en-US" sz="3400" b="1" dirty="0" smtClean="0">
              <a:latin typeface="Times New Roman" pitchFamily="18" charset="0"/>
              <a:cs typeface="Times New Roman" pitchFamily="18" charset="0"/>
            </a:endParaRPr>
          </a:p>
          <a:p>
            <a:pPr algn="just">
              <a:buClr>
                <a:schemeClr val="tx1"/>
              </a:buClr>
              <a:buSzPct val="95000"/>
              <a:buNone/>
            </a:pPr>
            <a:r>
              <a:rPr lang="en-US" sz="3400" b="1" dirty="0" smtClean="0">
                <a:latin typeface="Times New Roman" pitchFamily="18" charset="0"/>
                <a:cs typeface="Times New Roman" pitchFamily="18" charset="0"/>
              </a:rPr>
              <a:t>Port = Harbour + Storage Facility + Communication Facility + Other 	Terminal Facility.</a:t>
            </a:r>
          </a:p>
          <a:p>
            <a:pPr algn="just">
              <a:buClr>
                <a:schemeClr val="tx1"/>
              </a:buClr>
              <a:buSzPct val="95000"/>
              <a:buNone/>
            </a:pPr>
            <a:endParaRPr lang="en-US" sz="3100" b="1" dirty="0" smtClean="0">
              <a:latin typeface="Times New Roman" pitchFamily="18" charset="0"/>
              <a:cs typeface="Times New Roman" pitchFamily="18" charset="0"/>
            </a:endParaRPr>
          </a:p>
          <a:p>
            <a:pPr algn="just">
              <a:buClr>
                <a:schemeClr val="tx1"/>
              </a:buClr>
              <a:buSzPct val="95000"/>
              <a:buNone/>
            </a:pPr>
            <a:r>
              <a:rPr lang="en-US" sz="3400" b="1" dirty="0" smtClean="0">
                <a:latin typeface="Times New Roman" pitchFamily="18" charset="0"/>
                <a:cs typeface="Times New Roman" pitchFamily="18" charset="0"/>
              </a:rPr>
              <a:t>From above,</a:t>
            </a:r>
          </a:p>
          <a:p>
            <a:pPr algn="just">
              <a:buClr>
                <a:schemeClr val="tx1"/>
              </a:buClr>
              <a:buSzPct val="95000"/>
              <a:buNone/>
            </a:pPr>
            <a:endParaRPr lang="en-US" sz="3400" b="1" dirty="0" smtClean="0">
              <a:latin typeface="Times New Roman" pitchFamily="18" charset="0"/>
              <a:cs typeface="Times New Roman" pitchFamily="18" charset="0"/>
            </a:endParaRPr>
          </a:p>
          <a:p>
            <a:pPr algn="just">
              <a:buClr>
                <a:schemeClr val="tx1"/>
              </a:buClr>
              <a:buSzPct val="95000"/>
              <a:buNone/>
            </a:pPr>
            <a:r>
              <a:rPr lang="en-US" sz="3400" b="1" dirty="0" smtClean="0">
                <a:latin typeface="Times New Roman" pitchFamily="18" charset="0"/>
                <a:cs typeface="Times New Roman" pitchFamily="18" charset="0"/>
              </a:rPr>
              <a:t>It can be stated that a port includes a harbour i.e. every port is a harbour.</a:t>
            </a:r>
          </a:p>
          <a:p>
            <a:pPr algn="just">
              <a:buClr>
                <a:schemeClr val="tx1"/>
              </a:buClr>
              <a:buSzPct val="95000"/>
              <a:buNone/>
            </a:pPr>
            <a:endParaRPr lang="en-US" sz="3100" b="1" dirty="0" smtClean="0">
              <a:latin typeface="Times New Roman" pitchFamily="18" charset="0"/>
              <a:cs typeface="Times New Roman" pitchFamily="18" charset="0"/>
            </a:endParaRPr>
          </a:p>
          <a:p>
            <a:pPr lvl="1">
              <a:buClr>
                <a:schemeClr val="tx1"/>
              </a:buClr>
              <a:buSzPct val="95000"/>
              <a:buNone/>
            </a:pPr>
            <a:endParaRPr lang="en-US" sz="2800" dirty="0" smtClean="0">
              <a:latin typeface="Times New Roman" pitchFamily="18" charset="0"/>
              <a:cs typeface="Times New Roman" pitchFamily="18" charset="0"/>
            </a:endParaRPr>
          </a:p>
        </p:txBody>
      </p:sp>
      <p:sp>
        <p:nvSpPr>
          <p:cNvPr id="4" name="Title 2"/>
          <p:cNvSpPr txBox="1">
            <a:spLocks/>
          </p:cNvSpPr>
          <p:nvPr/>
        </p:nvSpPr>
        <p:spPr>
          <a:xfrm>
            <a:off x="214282" y="0"/>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Harbour</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 &amp; Port:-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28670"/>
            <a:ext cx="9144000" cy="5929330"/>
          </a:xfrm>
        </p:spPr>
        <p:txBody>
          <a:bodyPr>
            <a:normAutofit/>
          </a:bodyPr>
          <a:lstStyle/>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CLASSIFICATION BASED ON THE PROTECTION NEEDED</a:t>
            </a:r>
          </a:p>
          <a:p>
            <a:pPr lvl="2">
              <a:buClr>
                <a:schemeClr val="tx1"/>
              </a:buClr>
              <a:buSzPct val="95000"/>
              <a:buFont typeface="Wingdings" pitchFamily="2" charset="2"/>
              <a:buChar char="ü"/>
            </a:pPr>
            <a:r>
              <a:rPr lang="en-US" sz="2400" b="1" dirty="0" smtClean="0">
                <a:latin typeface="Times New Roman" pitchFamily="18" charset="0"/>
                <a:cs typeface="Times New Roman" pitchFamily="18" charset="0"/>
              </a:rPr>
              <a:t>Artificial Harbour:-</a:t>
            </a:r>
          </a:p>
          <a:p>
            <a:pPr lvl="2" algn="just">
              <a:buClr>
                <a:schemeClr val="tx1"/>
              </a:buClr>
              <a:buSzPct val="95000"/>
              <a:buNone/>
            </a:pPr>
            <a:r>
              <a:rPr lang="en-US" dirty="0" smtClean="0">
                <a:latin typeface="Times New Roman" pitchFamily="18" charset="0"/>
                <a:cs typeface="Times New Roman" pitchFamily="18" charset="0"/>
              </a:rPr>
              <a:t>		An artificial harbour is one which is manmade and protected from storms and waves by engineering works. </a:t>
            </a:r>
          </a:p>
          <a:p>
            <a:pPr lvl="2" algn="just">
              <a:buClr>
                <a:schemeClr val="tx1"/>
              </a:buClr>
              <a:buSzPct val="95000"/>
              <a:buNone/>
            </a:pP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Eg</a:t>
            </a:r>
            <a:r>
              <a:rPr lang="en-US" b="1" dirty="0" smtClean="0">
                <a:latin typeface="Times New Roman" pitchFamily="18" charset="0"/>
                <a:cs typeface="Times New Roman" pitchFamily="18" charset="0"/>
              </a:rPr>
              <a:t>. Chennai Harbour)</a:t>
            </a:r>
          </a:p>
          <a:p>
            <a:pPr lvl="2">
              <a:buClr>
                <a:schemeClr val="tx1"/>
              </a:buClr>
              <a:buSzPct val="95000"/>
              <a:buNone/>
            </a:pPr>
            <a:endParaRPr lang="en-US" sz="2400"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p:txBody>
      </p:sp>
      <p:sp>
        <p:nvSpPr>
          <p:cNvPr id="4" name="Title 2"/>
          <p:cNvSpPr txBox="1">
            <a:spLocks/>
          </p:cNvSpPr>
          <p:nvPr/>
        </p:nvSpPr>
        <p:spPr>
          <a:xfrm>
            <a:off x="0" y="0"/>
            <a:ext cx="9144000" cy="1285860"/>
          </a:xfrm>
          <a:prstGeom prst="rect">
            <a:avLst/>
          </a:prstGeom>
          <a:ln w="6350" cap="rnd">
            <a:noFill/>
          </a:ln>
        </p:spPr>
        <p:txBody>
          <a:bodyPr vert="horz" rtlCol="0" anchor="b" anchorCtr="0">
            <a:noAutofit/>
          </a:bodyPr>
          <a:lstStyle/>
          <a:p>
            <a:pPr>
              <a:spcBef>
                <a:spcPct val="0"/>
              </a:spcBef>
              <a:defRPr/>
            </a:pPr>
            <a:r>
              <a:rPr lang="en-IN" sz="4200" dirty="0" smtClean="0">
                <a:solidFill>
                  <a:srgbClr val="7030A0"/>
                </a:solidFill>
                <a:latin typeface="Copperplate Gothic Bold" pitchFamily="34" charset="0"/>
              </a:rPr>
              <a:t>Classification Of Harbours</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pic>
        <p:nvPicPr>
          <p:cNvPr id="3074" name="Picture 2" descr="C:\Users\KARTIK\Desktop\Artificial Harbour.jpg"/>
          <p:cNvPicPr>
            <a:picLocks noChangeAspect="1" noChangeArrowheads="1"/>
          </p:cNvPicPr>
          <p:nvPr/>
        </p:nvPicPr>
        <p:blipFill>
          <a:blip r:embed="rId2" cstate="print"/>
          <a:srcRect/>
          <a:stretch>
            <a:fillRect/>
          </a:stretch>
        </p:blipFill>
        <p:spPr bwMode="auto">
          <a:xfrm>
            <a:off x="0" y="3071810"/>
            <a:ext cx="9144000" cy="378619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28670"/>
            <a:ext cx="9144000" cy="5929330"/>
          </a:xfrm>
        </p:spPr>
        <p:txBody>
          <a:bodyPr>
            <a:normAutofit/>
          </a:bodyPr>
          <a:lstStyle/>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CLASSIFICATION BASED ON UTILITY</a:t>
            </a:r>
          </a:p>
          <a:p>
            <a:pPr lvl="2">
              <a:buClr>
                <a:schemeClr val="tx1"/>
              </a:buClr>
              <a:buSzPct val="95000"/>
              <a:buFont typeface="Wingdings" pitchFamily="2" charset="2"/>
              <a:buChar char="ü"/>
            </a:pPr>
            <a:r>
              <a:rPr lang="en-US" sz="2400" b="1" dirty="0" smtClean="0">
                <a:latin typeface="Times New Roman" pitchFamily="18" charset="0"/>
                <a:cs typeface="Times New Roman" pitchFamily="18" charset="0"/>
              </a:rPr>
              <a:t>Commercial Harbour:-</a:t>
            </a:r>
          </a:p>
          <a:p>
            <a:pPr lvl="2" algn="just">
              <a:buClr>
                <a:schemeClr val="tx1"/>
              </a:buClr>
              <a:buSzPct val="95000"/>
              <a:buNone/>
            </a:pPr>
            <a:r>
              <a:rPr lang="en-US" dirty="0" smtClean="0">
                <a:latin typeface="Times New Roman" pitchFamily="18" charset="0"/>
                <a:cs typeface="Times New Roman" pitchFamily="18" charset="0"/>
              </a:rPr>
              <a:t>		It is an harbour in which docks are provided with necessary facilities for loading and unloading of cargo. </a:t>
            </a:r>
          </a:p>
          <a:p>
            <a:pPr lvl="2" algn="just">
              <a:buClr>
                <a:schemeClr val="tx1"/>
              </a:buClr>
              <a:buSzPct val="95000"/>
              <a:buNone/>
            </a:pP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Eg</a:t>
            </a:r>
            <a:r>
              <a:rPr lang="en-US" b="1" dirty="0" smtClean="0">
                <a:latin typeface="Times New Roman" pitchFamily="18" charset="0"/>
                <a:cs typeface="Times New Roman" pitchFamily="18" charset="0"/>
              </a:rPr>
              <a:t>. Chennai Harbour)</a:t>
            </a:r>
          </a:p>
          <a:p>
            <a:pPr lvl="2" algn="just">
              <a:buClr>
                <a:schemeClr val="tx1"/>
              </a:buClr>
              <a:buSzPct val="95000"/>
              <a:buNone/>
            </a:pPr>
            <a:endParaRPr lang="en-US" b="1" dirty="0" smtClean="0">
              <a:latin typeface="Times New Roman" pitchFamily="18" charset="0"/>
              <a:cs typeface="Times New Roman" pitchFamily="18" charset="0"/>
            </a:endParaRPr>
          </a:p>
          <a:p>
            <a:pPr lvl="2">
              <a:buClr>
                <a:schemeClr val="tx1"/>
              </a:buClr>
              <a:buSzPct val="95000"/>
              <a:buFont typeface="Wingdings" pitchFamily="2" charset="2"/>
              <a:buChar char="ü"/>
            </a:pPr>
            <a:r>
              <a:rPr lang="en-US" b="1" dirty="0" smtClean="0">
                <a:latin typeface="Times New Roman" pitchFamily="18" charset="0"/>
                <a:cs typeface="Times New Roman" pitchFamily="18" charset="0"/>
              </a:rPr>
              <a:t>Refuge Harbour:-</a:t>
            </a:r>
          </a:p>
          <a:p>
            <a:pPr lvl="2" algn="just">
              <a:buClr>
                <a:schemeClr val="tx1"/>
              </a:buClr>
              <a:buSzPct val="95000"/>
              <a:buNone/>
            </a:pPr>
            <a:r>
              <a:rPr lang="en-US" dirty="0" smtClean="0">
                <a:latin typeface="Times New Roman" pitchFamily="18" charset="0"/>
                <a:cs typeface="Times New Roman" pitchFamily="18" charset="0"/>
              </a:rPr>
              <a:t>		These are used as a heaven for ships in a storm or it may be part of a commercial harbour.</a:t>
            </a:r>
          </a:p>
          <a:p>
            <a:pPr lvl="2" algn="just">
              <a:buClr>
                <a:schemeClr val="tx1"/>
              </a:buClr>
              <a:buSzPct val="95000"/>
              <a:buNone/>
            </a:pP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Eg</a:t>
            </a:r>
            <a:r>
              <a:rPr lang="en-US" b="1" dirty="0" smtClean="0">
                <a:latin typeface="Times New Roman" pitchFamily="18" charset="0"/>
                <a:cs typeface="Times New Roman" pitchFamily="18" charset="0"/>
              </a:rPr>
              <a:t>. Chennai Harbour &amp; Visakhapatnam Harbour)</a:t>
            </a:r>
          </a:p>
          <a:p>
            <a:pPr lvl="2" algn="just">
              <a:buClr>
                <a:schemeClr val="tx1"/>
              </a:buClr>
              <a:buSzPct val="95000"/>
              <a:buNone/>
            </a:pPr>
            <a:endParaRPr lang="en-US" b="1"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p:txBody>
      </p:sp>
      <p:sp>
        <p:nvSpPr>
          <p:cNvPr id="4" name="Title 2"/>
          <p:cNvSpPr txBox="1">
            <a:spLocks/>
          </p:cNvSpPr>
          <p:nvPr/>
        </p:nvSpPr>
        <p:spPr>
          <a:xfrm>
            <a:off x="0" y="0"/>
            <a:ext cx="9144000" cy="1285860"/>
          </a:xfrm>
          <a:prstGeom prst="rect">
            <a:avLst/>
          </a:prstGeom>
          <a:ln w="6350" cap="rnd">
            <a:noFill/>
          </a:ln>
        </p:spPr>
        <p:txBody>
          <a:bodyPr vert="horz" rtlCol="0" anchor="b" anchorCtr="0">
            <a:noAutofit/>
          </a:bodyPr>
          <a:lstStyle/>
          <a:p>
            <a:pPr>
              <a:spcBef>
                <a:spcPct val="0"/>
              </a:spcBef>
              <a:defRPr/>
            </a:pPr>
            <a:r>
              <a:rPr lang="en-IN" sz="4200" dirty="0" smtClean="0">
                <a:solidFill>
                  <a:srgbClr val="7030A0"/>
                </a:solidFill>
                <a:latin typeface="Copperplate Gothic Bold" pitchFamily="34" charset="0"/>
              </a:rPr>
              <a:t>Classification Of Harbours</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28670"/>
            <a:ext cx="9144000" cy="5929330"/>
          </a:xfrm>
        </p:spPr>
        <p:txBody>
          <a:bodyPr>
            <a:normAutofit/>
          </a:bodyPr>
          <a:lstStyle/>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CLASSIFICATION BASED ON UTILITY</a:t>
            </a:r>
          </a:p>
          <a:p>
            <a:pPr lvl="2">
              <a:buClr>
                <a:schemeClr val="tx1"/>
              </a:buClr>
              <a:buSzPct val="95000"/>
              <a:buFont typeface="Wingdings" pitchFamily="2" charset="2"/>
              <a:buChar char="ü"/>
            </a:pPr>
            <a:r>
              <a:rPr lang="en-US" sz="2400" b="1" dirty="0" smtClean="0">
                <a:latin typeface="Times New Roman" pitchFamily="18" charset="0"/>
                <a:cs typeface="Times New Roman" pitchFamily="18" charset="0"/>
              </a:rPr>
              <a:t>Military Harbour:-</a:t>
            </a:r>
          </a:p>
          <a:p>
            <a:pPr lvl="2" algn="just">
              <a:buClr>
                <a:schemeClr val="tx1"/>
              </a:buClr>
              <a:buSzPct val="95000"/>
              <a:buNone/>
            </a:pPr>
            <a:r>
              <a:rPr lang="en-US" dirty="0" smtClean="0">
                <a:latin typeface="Times New Roman" pitchFamily="18" charset="0"/>
                <a:cs typeface="Times New Roman" pitchFamily="18" charset="0"/>
              </a:rPr>
              <a:t>		It is a naval base for the purpose of accommodating naval ships or vessels and it serves as a supply depot.</a:t>
            </a:r>
          </a:p>
          <a:p>
            <a:pPr lvl="2" algn="just">
              <a:buClr>
                <a:schemeClr val="tx1"/>
              </a:buClr>
              <a:buSzPct val="95000"/>
              <a:buNone/>
            </a:pP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Eg</a:t>
            </a:r>
            <a:r>
              <a:rPr lang="en-US" b="1" dirty="0" smtClean="0">
                <a:latin typeface="Times New Roman" pitchFamily="18" charset="0"/>
                <a:cs typeface="Times New Roman" pitchFamily="18" charset="0"/>
              </a:rPr>
              <a:t>. Mumbai Harbour &amp; Cochin Harbour)</a:t>
            </a:r>
          </a:p>
          <a:p>
            <a:pPr lvl="2" algn="just">
              <a:buClr>
                <a:schemeClr val="tx1"/>
              </a:buClr>
              <a:buSzPct val="95000"/>
              <a:buNone/>
            </a:pPr>
            <a:endParaRPr lang="en-US" b="1" dirty="0" smtClean="0">
              <a:latin typeface="Times New Roman" pitchFamily="18" charset="0"/>
              <a:cs typeface="Times New Roman" pitchFamily="18" charset="0"/>
            </a:endParaRPr>
          </a:p>
          <a:p>
            <a:pPr lvl="2">
              <a:buClr>
                <a:schemeClr val="tx1"/>
              </a:buClr>
              <a:buSzPct val="95000"/>
              <a:buFont typeface="Wingdings" pitchFamily="2" charset="2"/>
              <a:buChar char="ü"/>
            </a:pPr>
            <a:r>
              <a:rPr lang="en-US" b="1" dirty="0" smtClean="0">
                <a:latin typeface="Times New Roman" pitchFamily="18" charset="0"/>
                <a:cs typeface="Times New Roman" pitchFamily="18" charset="0"/>
              </a:rPr>
              <a:t>Fishing Harbour:-</a:t>
            </a:r>
          </a:p>
          <a:p>
            <a:pPr lvl="2" algn="just">
              <a:buClr>
                <a:schemeClr val="tx1"/>
              </a:buClr>
              <a:buSzPct val="95000"/>
              <a:buNone/>
            </a:pPr>
            <a:r>
              <a:rPr lang="en-US" dirty="0" smtClean="0">
                <a:latin typeface="Times New Roman" pitchFamily="18" charset="0"/>
                <a:cs typeface="Times New Roman" pitchFamily="18" charset="0"/>
              </a:rPr>
              <a:t>		These harbours have facilities for departure and arrival of fishing ships. They have also necessary arrangement to catch fish. </a:t>
            </a:r>
            <a:endParaRPr lang="en-US" b="1"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p:txBody>
      </p:sp>
      <p:sp>
        <p:nvSpPr>
          <p:cNvPr id="4" name="Title 2"/>
          <p:cNvSpPr txBox="1">
            <a:spLocks/>
          </p:cNvSpPr>
          <p:nvPr/>
        </p:nvSpPr>
        <p:spPr>
          <a:xfrm>
            <a:off x="0" y="0"/>
            <a:ext cx="9144000" cy="1285860"/>
          </a:xfrm>
          <a:prstGeom prst="rect">
            <a:avLst/>
          </a:prstGeom>
          <a:ln w="6350" cap="rnd">
            <a:noFill/>
          </a:ln>
        </p:spPr>
        <p:txBody>
          <a:bodyPr vert="horz" rtlCol="0" anchor="b" anchorCtr="0">
            <a:noAutofit/>
          </a:bodyPr>
          <a:lstStyle/>
          <a:p>
            <a:pPr>
              <a:spcBef>
                <a:spcPct val="0"/>
              </a:spcBef>
              <a:defRPr/>
            </a:pPr>
            <a:r>
              <a:rPr lang="en-IN" sz="4200" dirty="0" smtClean="0">
                <a:solidFill>
                  <a:srgbClr val="7030A0"/>
                </a:solidFill>
                <a:latin typeface="Copperplate Gothic Bold" pitchFamily="34" charset="0"/>
              </a:rPr>
              <a:t>Classification Of Harbours</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28670"/>
            <a:ext cx="9144000" cy="5929330"/>
          </a:xfrm>
        </p:spPr>
        <p:txBody>
          <a:bodyPr>
            <a:normAutofit/>
          </a:bodyPr>
          <a:lstStyle/>
          <a:p>
            <a:pPr lvl="1">
              <a:buClr>
                <a:schemeClr val="tx1"/>
              </a:buClr>
              <a:buSzPct val="95000"/>
              <a:buFont typeface="Wingdings" pitchFamily="2" charset="2"/>
              <a:buChar char="q"/>
            </a:pPr>
            <a:r>
              <a:rPr lang="en-US" sz="2200" b="1" dirty="0" smtClean="0">
                <a:latin typeface="Times New Roman" pitchFamily="18" charset="0"/>
                <a:cs typeface="Times New Roman" pitchFamily="18" charset="0"/>
              </a:rPr>
              <a:t>CLASSIFICATION BASED ON LOCATION</a:t>
            </a:r>
          </a:p>
          <a:p>
            <a:pPr lvl="1">
              <a:buClr>
                <a:schemeClr val="tx1"/>
              </a:buClr>
              <a:buSzPct val="95000"/>
              <a:buNone/>
            </a:pPr>
            <a:endParaRPr lang="en-US" sz="2200" b="1" dirty="0" smtClean="0">
              <a:latin typeface="Times New Roman" pitchFamily="18" charset="0"/>
              <a:cs typeface="Times New Roman" pitchFamily="18" charset="0"/>
            </a:endParaRPr>
          </a:p>
          <a:p>
            <a:pPr lvl="2">
              <a:buClr>
                <a:schemeClr val="tx1"/>
              </a:buClr>
              <a:buSzPct val="95000"/>
              <a:buFont typeface="Wingdings" pitchFamily="2" charset="2"/>
              <a:buChar char="ü"/>
            </a:pPr>
            <a:r>
              <a:rPr lang="en-US" sz="2400" dirty="0" smtClean="0">
                <a:latin typeface="Times New Roman" pitchFamily="18" charset="0"/>
                <a:cs typeface="Times New Roman" pitchFamily="18" charset="0"/>
              </a:rPr>
              <a:t>Ocean Harbour</a:t>
            </a:r>
          </a:p>
          <a:p>
            <a:pPr lvl="2">
              <a:buClr>
                <a:schemeClr val="tx1"/>
              </a:buClr>
              <a:buSzPct val="95000"/>
              <a:buFont typeface="Wingdings" pitchFamily="2" charset="2"/>
              <a:buChar char="ü"/>
            </a:pPr>
            <a:r>
              <a:rPr lang="en-US" dirty="0" smtClean="0">
                <a:latin typeface="Times New Roman" pitchFamily="18" charset="0"/>
                <a:cs typeface="Times New Roman" pitchFamily="18" charset="0"/>
              </a:rPr>
              <a:t>River Harbour</a:t>
            </a:r>
          </a:p>
          <a:p>
            <a:pPr lvl="2">
              <a:buClr>
                <a:schemeClr val="tx1"/>
              </a:buClr>
              <a:buSzPct val="95000"/>
              <a:buFont typeface="Wingdings" pitchFamily="2" charset="2"/>
              <a:buChar char="ü"/>
            </a:pPr>
            <a:r>
              <a:rPr lang="en-US" sz="2400" dirty="0" smtClean="0">
                <a:latin typeface="Times New Roman" pitchFamily="18" charset="0"/>
                <a:cs typeface="Times New Roman" pitchFamily="18" charset="0"/>
              </a:rPr>
              <a:t>Canal Harbour</a:t>
            </a:r>
          </a:p>
          <a:p>
            <a:pPr lvl="2">
              <a:buClr>
                <a:schemeClr val="tx1"/>
              </a:buClr>
              <a:buSzPct val="95000"/>
              <a:buFont typeface="Wingdings" pitchFamily="2" charset="2"/>
              <a:buChar char="ü"/>
            </a:pPr>
            <a:r>
              <a:rPr lang="en-US" dirty="0" smtClean="0">
                <a:latin typeface="Times New Roman" pitchFamily="18" charset="0"/>
                <a:cs typeface="Times New Roman" pitchFamily="18" charset="0"/>
              </a:rPr>
              <a:t>Lake Harbour</a:t>
            </a:r>
            <a:endParaRPr lang="en-US" sz="2400" dirty="0" smtClean="0">
              <a:latin typeface="Times New Roman" pitchFamily="18" charset="0"/>
              <a:cs typeface="Times New Roman" pitchFamily="18" charset="0"/>
            </a:endParaRPr>
          </a:p>
          <a:p>
            <a:pPr lvl="2" algn="just">
              <a:buClr>
                <a:schemeClr val="tx1"/>
              </a:buClr>
              <a:buSzPct val="95000"/>
              <a:buNone/>
            </a:pPr>
            <a:r>
              <a:rPr lang="en-US"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p:txBody>
      </p:sp>
      <p:sp>
        <p:nvSpPr>
          <p:cNvPr id="4" name="Title 2"/>
          <p:cNvSpPr txBox="1">
            <a:spLocks/>
          </p:cNvSpPr>
          <p:nvPr/>
        </p:nvSpPr>
        <p:spPr>
          <a:xfrm>
            <a:off x="0" y="0"/>
            <a:ext cx="9144000" cy="1285860"/>
          </a:xfrm>
          <a:prstGeom prst="rect">
            <a:avLst/>
          </a:prstGeom>
          <a:ln w="6350" cap="rnd">
            <a:noFill/>
          </a:ln>
        </p:spPr>
        <p:txBody>
          <a:bodyPr vert="horz" rtlCol="0" anchor="b" anchorCtr="0">
            <a:noAutofit/>
          </a:bodyPr>
          <a:lstStyle/>
          <a:p>
            <a:pPr>
              <a:spcBef>
                <a:spcPct val="0"/>
              </a:spcBef>
              <a:defRPr/>
            </a:pPr>
            <a:r>
              <a:rPr lang="en-IN" sz="4200" dirty="0" smtClean="0">
                <a:solidFill>
                  <a:srgbClr val="7030A0"/>
                </a:solidFill>
                <a:latin typeface="Copperplate Gothic Bold" pitchFamily="34" charset="0"/>
              </a:rPr>
              <a:t>Classification Of Harbours</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28670"/>
            <a:ext cx="9144000" cy="5929330"/>
          </a:xfrm>
        </p:spPr>
        <p:txBody>
          <a:bodyPr>
            <a:normAutofit lnSpcReduction="10000"/>
          </a:bodyPr>
          <a:lstStyle/>
          <a:p>
            <a:pPr lvl="2">
              <a:buClr>
                <a:schemeClr val="tx1"/>
              </a:buClr>
              <a:buSzPct val="95000"/>
              <a:buFont typeface="Wingdings" pitchFamily="2" charset="2"/>
              <a:buChar char="ü"/>
            </a:pPr>
            <a:r>
              <a:rPr lang="en-US" sz="2400" b="1" dirty="0" smtClean="0">
                <a:latin typeface="Times New Roman" pitchFamily="18" charset="0"/>
                <a:cs typeface="Times New Roman" pitchFamily="18" charset="0"/>
              </a:rPr>
              <a:t>Ocean Port:-</a:t>
            </a:r>
          </a:p>
          <a:p>
            <a:pPr lvl="2">
              <a:buClr>
                <a:schemeClr val="tx1"/>
              </a:buClr>
              <a:buSzPct val="95000"/>
              <a:buNone/>
            </a:pPr>
            <a:r>
              <a:rPr lang="en-US" dirty="0" smtClean="0">
                <a:latin typeface="Times New Roman" pitchFamily="18" charset="0"/>
                <a:cs typeface="Times New Roman" pitchFamily="18" charset="0"/>
              </a:rPr>
              <a:t>		This is  a port intended for large ocean going ships.</a:t>
            </a:r>
          </a:p>
          <a:p>
            <a:pPr lvl="2">
              <a:buClr>
                <a:schemeClr val="tx1"/>
              </a:buClr>
              <a:buSzPct val="95000"/>
              <a:buNone/>
            </a:pPr>
            <a:endParaRPr lang="en-US" sz="2400" dirty="0" smtClean="0">
              <a:latin typeface="Times New Roman" pitchFamily="18" charset="0"/>
              <a:cs typeface="Times New Roman" pitchFamily="18" charset="0"/>
            </a:endParaRPr>
          </a:p>
          <a:p>
            <a:pPr lvl="2">
              <a:buClr>
                <a:schemeClr val="tx1"/>
              </a:buClr>
              <a:buSzPct val="95000"/>
              <a:buFont typeface="Wingdings" pitchFamily="2" charset="2"/>
              <a:buChar char="ü"/>
            </a:pPr>
            <a:r>
              <a:rPr lang="en-US" b="1" dirty="0" smtClean="0">
                <a:latin typeface="Times New Roman" pitchFamily="18" charset="0"/>
                <a:cs typeface="Times New Roman" pitchFamily="18" charset="0"/>
              </a:rPr>
              <a:t>River Port:-</a:t>
            </a:r>
          </a:p>
          <a:p>
            <a:pPr lvl="2">
              <a:buClr>
                <a:schemeClr val="tx1"/>
              </a:buClr>
              <a:buSzPct val="95000"/>
              <a:buNone/>
            </a:pPr>
            <a:r>
              <a:rPr lang="en-US" dirty="0" smtClean="0">
                <a:latin typeface="Times New Roman" pitchFamily="18" charset="0"/>
                <a:cs typeface="Times New Roman" pitchFamily="18" charset="0"/>
              </a:rPr>
              <a:t>		River port is located on the banks of the river inside the land.</a:t>
            </a:r>
          </a:p>
          <a:p>
            <a:pPr lvl="2">
              <a:buClr>
                <a:schemeClr val="tx1"/>
              </a:buClr>
              <a:buSzPct val="95000"/>
              <a:buNone/>
            </a:pPr>
            <a:r>
              <a:rPr lang="en-US" dirty="0" smtClean="0">
                <a:latin typeface="Times New Roman" pitchFamily="18" charset="0"/>
                <a:cs typeface="Times New Roman" pitchFamily="18" charset="0"/>
              </a:rPr>
              <a:t>	</a:t>
            </a:r>
          </a:p>
          <a:p>
            <a:pPr lvl="2">
              <a:buClr>
                <a:schemeClr val="tx1"/>
              </a:buClr>
              <a:buSzPct val="95000"/>
              <a:buFont typeface="Wingdings" pitchFamily="2" charset="2"/>
              <a:buChar char="ü"/>
            </a:pPr>
            <a:r>
              <a:rPr lang="en-US" sz="2400" b="1" dirty="0" smtClean="0">
                <a:latin typeface="Times New Roman" pitchFamily="18" charset="0"/>
                <a:cs typeface="Times New Roman" pitchFamily="18" charset="0"/>
              </a:rPr>
              <a:t>Entry Port:-</a:t>
            </a:r>
          </a:p>
          <a:p>
            <a:pPr lvl="2">
              <a:buClr>
                <a:schemeClr val="tx1"/>
              </a:buClr>
              <a:buSzPct val="9500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This is location where foreign citizens and goods are cleared through custom house.</a:t>
            </a:r>
          </a:p>
          <a:p>
            <a:pPr lvl="2">
              <a:buClr>
                <a:schemeClr val="tx1"/>
              </a:buClr>
              <a:buSzPct val="95000"/>
              <a:buNone/>
            </a:pPr>
            <a:endParaRPr lang="en-US" sz="2400" b="1" dirty="0" smtClean="0">
              <a:latin typeface="Times New Roman" pitchFamily="18" charset="0"/>
              <a:cs typeface="Times New Roman" pitchFamily="18" charset="0"/>
            </a:endParaRPr>
          </a:p>
          <a:p>
            <a:pPr lvl="2">
              <a:buClr>
                <a:schemeClr val="tx1"/>
              </a:buClr>
              <a:buSzPct val="95000"/>
              <a:buFont typeface="Wingdings" pitchFamily="2" charset="2"/>
              <a:buChar char="ü"/>
            </a:pPr>
            <a:r>
              <a:rPr lang="en-US" b="1" dirty="0" smtClean="0">
                <a:latin typeface="Times New Roman" pitchFamily="18" charset="0"/>
                <a:cs typeface="Times New Roman" pitchFamily="18" charset="0"/>
              </a:rPr>
              <a:t>Free Port:-</a:t>
            </a:r>
            <a:endParaRPr lang="en-US" sz="2400" b="1" dirty="0" smtClean="0">
              <a:latin typeface="Times New Roman" pitchFamily="18" charset="0"/>
              <a:cs typeface="Times New Roman" pitchFamily="18" charset="0"/>
            </a:endParaRPr>
          </a:p>
          <a:p>
            <a:pPr lvl="2" algn="just">
              <a:buClr>
                <a:schemeClr val="tx1"/>
              </a:buClr>
              <a:buSzPct val="95000"/>
              <a:buNone/>
            </a:pPr>
            <a:r>
              <a:rPr lang="en-US" dirty="0" smtClean="0">
                <a:latin typeface="Times New Roman" pitchFamily="18" charset="0"/>
                <a:cs typeface="Times New Roman" pitchFamily="18" charset="0"/>
              </a:rPr>
              <a:t>		This is an isolated and enclosed area within which goods may be landed, stored, mixed, repacked, manufactured and reshipped without payment of duties.		</a:t>
            </a:r>
            <a:endParaRPr lang="en-US" sz="2400" dirty="0" smtClean="0">
              <a:latin typeface="Times New Roman" pitchFamily="18" charset="0"/>
              <a:cs typeface="Times New Roman" pitchFamily="18" charset="0"/>
            </a:endParaRPr>
          </a:p>
          <a:p>
            <a:pPr lvl="2">
              <a:buClr>
                <a:schemeClr val="tx1"/>
              </a:buClr>
              <a:buSzPct val="95000"/>
              <a:buNone/>
            </a:pPr>
            <a:endParaRPr lang="en-US" sz="2400" dirty="0" smtClean="0">
              <a:latin typeface="Times New Roman" pitchFamily="18" charset="0"/>
              <a:cs typeface="Times New Roman" pitchFamily="18" charset="0"/>
            </a:endParaRPr>
          </a:p>
        </p:txBody>
      </p:sp>
      <p:sp>
        <p:nvSpPr>
          <p:cNvPr id="4" name="Title 2"/>
          <p:cNvSpPr txBox="1">
            <a:spLocks/>
          </p:cNvSpPr>
          <p:nvPr/>
        </p:nvSpPr>
        <p:spPr>
          <a:xfrm>
            <a:off x="0" y="0"/>
            <a:ext cx="9144000" cy="1500174"/>
          </a:xfrm>
          <a:prstGeom prst="rect">
            <a:avLst/>
          </a:prstGeom>
          <a:ln w="6350" cap="rnd">
            <a:noFill/>
          </a:ln>
        </p:spPr>
        <p:txBody>
          <a:bodyPr vert="horz" rtlCol="0" anchor="b" anchorCtr="0">
            <a:noAutofit/>
          </a:bodyPr>
          <a:lstStyle/>
          <a:p>
            <a:pPr>
              <a:spcBef>
                <a:spcPct val="0"/>
              </a:spcBef>
              <a:defRPr/>
            </a:pPr>
            <a:r>
              <a:rPr lang="en-IN" sz="4200" dirty="0" smtClean="0">
                <a:solidFill>
                  <a:srgbClr val="7030A0"/>
                </a:solidFill>
                <a:latin typeface="Copperplate Gothic Bold" pitchFamily="34" charset="0"/>
              </a:rPr>
              <a:t>Classification Of Ports</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8720"/>
            <a:ext cx="8280920" cy="5013176"/>
          </a:xfrm>
        </p:spPr>
        <p:txBody>
          <a:bodyPr>
            <a:normAutofit/>
          </a:bodyPr>
          <a:lstStyle/>
          <a:p>
            <a:pPr lvl="2" algn="just">
              <a:lnSpc>
                <a:spcPct val="150000"/>
              </a:lnSpc>
              <a:buClr>
                <a:schemeClr val="tx1"/>
              </a:buClr>
              <a:buSzPct val="95000"/>
              <a:buFont typeface="Wingdings" pitchFamily="2" charset="2"/>
              <a:buChar char="ü"/>
            </a:pPr>
            <a:r>
              <a:rPr lang="en-US" sz="2200" dirty="0" smtClean="0">
                <a:latin typeface="Times New Roman" pitchFamily="18" charset="0"/>
                <a:cs typeface="Times New Roman" pitchFamily="18" charset="0"/>
              </a:rPr>
              <a:t>It is necessary to carry out a topography survey of the neighborhood including the foreshore and the depths of water in the vicinity.</a:t>
            </a:r>
          </a:p>
          <a:p>
            <a:pPr lvl="2" algn="just">
              <a:lnSpc>
                <a:spcPct val="150000"/>
              </a:lnSpc>
              <a:buClr>
                <a:schemeClr val="tx1"/>
              </a:buClr>
              <a:buSzPct val="95000"/>
              <a:buFont typeface="Wingdings" pitchFamily="2" charset="2"/>
              <a:buChar char="ü"/>
            </a:pPr>
            <a:r>
              <a:rPr lang="en-US" sz="2200" dirty="0" smtClean="0">
                <a:latin typeface="Times New Roman" pitchFamily="18" charset="0"/>
                <a:cs typeface="Times New Roman" pitchFamily="18" charset="0"/>
              </a:rPr>
              <a:t>The borings and soundings should be taken to ascertain the character of the ground</a:t>
            </a:r>
            <a:r>
              <a:rPr lang="en-US" sz="2200" dirty="0">
                <a:latin typeface="Times New Roman" pitchFamily="18" charset="0"/>
                <a:cs typeface="Times New Roman" pitchFamily="18" charset="0"/>
              </a:rPr>
              <a:t>.</a:t>
            </a:r>
            <a:endParaRPr lang="en-US" sz="2200" dirty="0" smtClean="0">
              <a:latin typeface="Times New Roman" pitchFamily="18" charset="0"/>
              <a:cs typeface="Times New Roman" pitchFamily="18" charset="0"/>
            </a:endParaRPr>
          </a:p>
          <a:p>
            <a:pPr lvl="2" algn="just">
              <a:buClr>
                <a:schemeClr val="tx1"/>
              </a:buClr>
              <a:buSzPct val="95000"/>
              <a:buFont typeface="Wingdings" pitchFamily="2" charset="2"/>
              <a:buChar char="ü"/>
            </a:pPr>
            <a:endParaRPr lang="en-US" sz="2200" dirty="0" smtClean="0">
              <a:latin typeface="Times New Roman" pitchFamily="18" charset="0"/>
              <a:cs typeface="Times New Roman" pitchFamily="18" charset="0"/>
            </a:endParaRPr>
          </a:p>
        </p:txBody>
      </p:sp>
      <p:sp>
        <p:nvSpPr>
          <p:cNvPr id="5" name="Title 2"/>
          <p:cNvSpPr txBox="1">
            <a:spLocks/>
          </p:cNvSpPr>
          <p:nvPr/>
        </p:nvSpPr>
        <p:spPr>
          <a:xfrm>
            <a:off x="0" y="0"/>
            <a:ext cx="9144000" cy="980728"/>
          </a:xfrm>
          <a:prstGeom prst="rect">
            <a:avLst/>
          </a:prstGeom>
          <a:ln w="6350" cap="rnd">
            <a:noFill/>
          </a:ln>
        </p:spPr>
        <p:txBody>
          <a:bodyPr vert="horz" rtlCol="0" anchor="b" anchorCtr="0">
            <a:noAutofit/>
          </a:bodyPr>
          <a:lstStyle/>
          <a:p>
            <a:pPr>
              <a:spcBef>
                <a:spcPct val="0"/>
              </a:spcBef>
              <a:defRPr/>
            </a:pPr>
            <a:r>
              <a:rPr lang="en-US" sz="4200" dirty="0" smtClean="0">
                <a:solidFill>
                  <a:srgbClr val="7030A0"/>
                </a:solidFill>
                <a:latin typeface="Copperplate Gothic Bold" pitchFamily="34" charset="0"/>
              </a:rPr>
              <a:t>Harbour Planning:-</a:t>
            </a: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pic>
        <p:nvPicPr>
          <p:cNvPr id="4" name="Content Placeholder 3"/>
          <p:cNvPicPr>
            <a:picLocks/>
          </p:cNvPicPr>
          <p:nvPr/>
        </p:nvPicPr>
        <p:blipFill>
          <a:blip r:embed="rId2" cstate="print"/>
          <a:stretch>
            <a:fillRect/>
          </a:stretch>
        </p:blipFill>
        <p:spPr bwMode="auto">
          <a:xfrm>
            <a:off x="323528" y="3861048"/>
            <a:ext cx="8229600" cy="2376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323528" y="260648"/>
            <a:ext cx="8496943" cy="6264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395536" y="404664"/>
            <a:ext cx="8064896"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323528" y="0"/>
            <a:ext cx="907300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Breakwater</a:t>
            </a:r>
          </a:p>
        </p:txBody>
      </p:sp>
      <p:sp>
        <p:nvSpPr>
          <p:cNvPr id="3075" name="Rectangle 3"/>
          <p:cNvSpPr>
            <a:spLocks noGrp="1" noChangeArrowheads="1"/>
          </p:cNvSpPr>
          <p:nvPr>
            <p:ph idx="1"/>
          </p:nvPr>
        </p:nvSpPr>
        <p:spPr/>
        <p:txBody>
          <a:bodyPr/>
          <a:lstStyle/>
          <a:p>
            <a:pPr algn="just" eaLnBrk="1" hangingPunct="1">
              <a:defRPr/>
            </a:pPr>
            <a:r>
              <a:rPr lang="en-US" dirty="0" smtClean="0"/>
              <a:t>Definition-: This is a protective barrier constructed to form an artificial harbor with a water area so protected from the effect of sea waves as to provide safe accommodation for shipping.</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00108"/>
            <a:ext cx="9144000" cy="5857892"/>
          </a:xfrm>
        </p:spPr>
        <p:txBody>
          <a:bodyPr>
            <a:normAutofit lnSpcReduction="10000"/>
          </a:bodyPr>
          <a:lstStyle/>
          <a:p>
            <a:pPr marL="11113" lvl="1" indent="-11113" algn="just">
              <a:buClr>
                <a:schemeClr val="tx1"/>
              </a:buClr>
              <a:buSzPct val="95000"/>
              <a:buNone/>
            </a:pPr>
            <a:r>
              <a:rPr lang="en-US" sz="28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Wind is </a:t>
            </a:r>
            <a:r>
              <a:rPr lang="en-US" sz="2600" b="1" dirty="0" smtClean="0">
                <a:latin typeface="Times New Roman" pitchFamily="18" charset="0"/>
                <a:cs typeface="Times New Roman" pitchFamily="18" charset="0"/>
              </a:rPr>
              <a:t>horizontal movement of air</a:t>
            </a:r>
            <a:r>
              <a:rPr lang="en-US" sz="2600" dirty="0" smtClean="0">
                <a:latin typeface="Times New Roman" pitchFamily="18" charset="0"/>
                <a:cs typeface="Times New Roman" pitchFamily="18" charset="0"/>
              </a:rPr>
              <a:t> due to differences in air pressure which are caused by differential heating and cooling. </a:t>
            </a:r>
          </a:p>
          <a:p>
            <a:pPr marL="11113" lvl="1" indent="-11113" algn="just">
              <a:buClr>
                <a:schemeClr val="tx1"/>
              </a:buClr>
              <a:buSzPct val="95000"/>
              <a:buNone/>
            </a:pPr>
            <a:r>
              <a:rPr lang="en-US" sz="2600" dirty="0" smtClean="0">
                <a:latin typeface="Times New Roman" pitchFamily="18" charset="0"/>
                <a:cs typeface="Times New Roman" pitchFamily="18" charset="0"/>
              </a:rPr>
              <a:t>		In short wind means </a:t>
            </a:r>
            <a:r>
              <a:rPr lang="en-US" sz="2600" b="1" dirty="0" smtClean="0">
                <a:latin typeface="Times New Roman" pitchFamily="18" charset="0"/>
                <a:cs typeface="Times New Roman" pitchFamily="18" charset="0"/>
              </a:rPr>
              <a:t>air in motion.</a:t>
            </a:r>
          </a:p>
          <a:p>
            <a:pPr marL="11113" lvl="1" indent="-11113" algn="just">
              <a:buClr>
                <a:schemeClr val="tx1"/>
              </a:buClr>
              <a:buSzPct val="95000"/>
              <a:buNone/>
            </a:pPr>
            <a:endParaRPr lang="en-US" b="1" dirty="0" smtClean="0">
              <a:latin typeface="Times New Roman" pitchFamily="18" charset="0"/>
              <a:cs typeface="Times New Roman" pitchFamily="18" charset="0"/>
            </a:endParaRPr>
          </a:p>
          <a:p>
            <a:pPr marL="11113" lvl="1" indent="-11113" algn="just">
              <a:buClr>
                <a:schemeClr val="tx1"/>
              </a:buClr>
              <a:buSzPct val="95000"/>
              <a:buFont typeface="Wingdings" pitchFamily="2" charset="2"/>
              <a:buChar char="q"/>
            </a:pPr>
            <a:r>
              <a:rPr lang="en-US" b="1" dirty="0" smtClean="0">
                <a:latin typeface="Times New Roman" pitchFamily="18" charset="0"/>
                <a:cs typeface="Times New Roman" pitchFamily="18" charset="0"/>
              </a:rPr>
              <a:t> Wind Characteristics:- </a:t>
            </a:r>
          </a:p>
          <a:p>
            <a:pPr marL="11113" lvl="1" indent="-11113" algn="just">
              <a:lnSpc>
                <a:spcPct val="160000"/>
              </a:lnSpc>
              <a:buClr>
                <a:schemeClr val="tx1"/>
              </a:buClr>
              <a:buSzPct val="95000"/>
              <a:buFont typeface="Wingdings" pitchFamily="2" charset="2"/>
              <a:buChar char="ü"/>
            </a:pPr>
            <a:r>
              <a:rPr lang="en-US" b="1" dirty="0" smtClean="0">
                <a:latin typeface="Times New Roman" pitchFamily="18" charset="0"/>
                <a:cs typeface="Times New Roman" pitchFamily="18" charset="0"/>
              </a:rPr>
              <a:t> </a:t>
            </a:r>
            <a:r>
              <a:rPr lang="en-US" sz="2600" b="1" dirty="0" smtClean="0">
                <a:latin typeface="Times New Roman" pitchFamily="18" charset="0"/>
                <a:cs typeface="Times New Roman" pitchFamily="18" charset="0"/>
              </a:rPr>
              <a:t>Direction </a:t>
            </a:r>
            <a:r>
              <a:rPr lang="en-US" sz="2600" dirty="0" smtClean="0">
                <a:latin typeface="Times New Roman" pitchFamily="18" charset="0"/>
                <a:cs typeface="Times New Roman" pitchFamily="18" charset="0"/>
              </a:rPr>
              <a:t>of wind usually specified by compass.</a:t>
            </a:r>
            <a:endParaRPr lang="en-US" sz="2600" b="1" dirty="0" smtClean="0">
              <a:latin typeface="Times New Roman" pitchFamily="18" charset="0"/>
              <a:cs typeface="Times New Roman" pitchFamily="18" charset="0"/>
            </a:endParaRPr>
          </a:p>
          <a:p>
            <a:pPr marL="365125" lvl="1" indent="-365125" algn="just">
              <a:buClr>
                <a:schemeClr val="tx1"/>
              </a:buClr>
              <a:buSzPct val="95000"/>
              <a:buFont typeface="Wingdings" pitchFamily="2" charset="2"/>
              <a:buChar char="ü"/>
            </a:pPr>
            <a:r>
              <a:rPr lang="en-US" sz="2600" b="1" dirty="0" smtClean="0">
                <a:latin typeface="Times New Roman" pitchFamily="18" charset="0"/>
                <a:cs typeface="Times New Roman" pitchFamily="18" charset="0"/>
              </a:rPr>
              <a:t>Frequency </a:t>
            </a:r>
            <a:r>
              <a:rPr lang="en-US" sz="2600" dirty="0" smtClean="0">
                <a:latin typeface="Times New Roman" pitchFamily="18" charset="0"/>
                <a:cs typeface="Times New Roman" pitchFamily="18" charset="0"/>
              </a:rPr>
              <a:t>of wind is the percentage of the time in a year it           will blow from a particular direction.</a:t>
            </a:r>
            <a:endParaRPr lang="en-US" sz="2600" b="1" dirty="0" smtClean="0">
              <a:latin typeface="Times New Roman" pitchFamily="18" charset="0"/>
              <a:cs typeface="Times New Roman" pitchFamily="18" charset="0"/>
            </a:endParaRPr>
          </a:p>
          <a:p>
            <a:pPr marL="11113" lvl="1" indent="-11113" algn="just">
              <a:buClr>
                <a:schemeClr val="tx1"/>
              </a:buClr>
              <a:buSzPct val="95000"/>
              <a:buFont typeface="Wingdings" pitchFamily="2" charset="2"/>
              <a:buChar char="ü"/>
            </a:pPr>
            <a:r>
              <a:rPr lang="en-US" sz="2600" b="1" dirty="0" smtClean="0">
                <a:latin typeface="Times New Roman" pitchFamily="18" charset="0"/>
                <a:cs typeface="Times New Roman" pitchFamily="18" charset="0"/>
              </a:rPr>
              <a:t> Intensity </a:t>
            </a:r>
            <a:r>
              <a:rPr lang="en-US" sz="2600" dirty="0" smtClean="0">
                <a:latin typeface="Times New Roman" pitchFamily="18" charset="0"/>
                <a:cs typeface="Times New Roman" pitchFamily="18" charset="0"/>
              </a:rPr>
              <a:t>gives the velocity of the wind.</a:t>
            </a:r>
          </a:p>
          <a:p>
            <a:pPr marL="11113" lvl="1" indent="-11113" algn="just">
              <a:buClr>
                <a:schemeClr val="tx1"/>
              </a:buClr>
              <a:buSzPct val="95000"/>
              <a:buFont typeface="Wingdings" pitchFamily="2" charset="2"/>
              <a:buChar char="ü"/>
            </a:pPr>
            <a:endParaRPr lang="en-US" sz="2600" dirty="0" smtClean="0">
              <a:latin typeface="Times New Roman" pitchFamily="18" charset="0"/>
              <a:cs typeface="Times New Roman" pitchFamily="18" charset="0"/>
            </a:endParaRPr>
          </a:p>
          <a:p>
            <a:pPr marL="11113" lvl="1" indent="-11113" algn="just">
              <a:buClr>
                <a:schemeClr val="tx1"/>
              </a:buClr>
              <a:buSzPct val="95000"/>
              <a:buNone/>
            </a:pPr>
            <a:r>
              <a:rPr lang="en-US" sz="2600" b="1" dirty="0" smtClean="0">
                <a:latin typeface="Times New Roman" pitchFamily="18" charset="0"/>
                <a:cs typeface="Times New Roman" pitchFamily="18" charset="0"/>
              </a:rPr>
              <a:t>		Speed of wind</a:t>
            </a:r>
            <a:r>
              <a:rPr lang="en-US" sz="2600" dirty="0" smtClean="0">
                <a:latin typeface="Times New Roman" pitchFamily="18" charset="0"/>
                <a:cs typeface="Times New Roman" pitchFamily="18" charset="0"/>
              </a:rPr>
              <a:t> is expressed in </a:t>
            </a:r>
            <a:r>
              <a:rPr lang="en-US" sz="2600" b="1" dirty="0" smtClean="0">
                <a:latin typeface="Times New Roman" pitchFamily="18" charset="0"/>
                <a:cs typeface="Times New Roman" pitchFamily="18" charset="0"/>
              </a:rPr>
              <a:t>“knots”</a:t>
            </a:r>
            <a:r>
              <a:rPr lang="en-US" sz="2600" dirty="0" smtClean="0">
                <a:latin typeface="Times New Roman" pitchFamily="18" charset="0"/>
                <a:cs typeface="Times New Roman" pitchFamily="18" charset="0"/>
              </a:rPr>
              <a:t> and </a:t>
            </a:r>
            <a:r>
              <a:rPr lang="en-US" sz="2600" b="1" dirty="0" smtClean="0">
                <a:latin typeface="Times New Roman" pitchFamily="18" charset="0"/>
                <a:cs typeface="Times New Roman" pitchFamily="18" charset="0"/>
              </a:rPr>
              <a:t>wind strength</a:t>
            </a:r>
            <a:r>
              <a:rPr lang="en-US" sz="2600" dirty="0" smtClean="0">
                <a:latin typeface="Times New Roman" pitchFamily="18" charset="0"/>
                <a:cs typeface="Times New Roman" pitchFamily="18" charset="0"/>
              </a:rPr>
              <a:t> is measured in </a:t>
            </a:r>
            <a:r>
              <a:rPr lang="en-US" sz="2600" b="1" dirty="0" err="1" smtClean="0">
                <a:latin typeface="Times New Roman" pitchFamily="18" charset="0"/>
                <a:cs typeface="Times New Roman" pitchFamily="18" charset="0"/>
              </a:rPr>
              <a:t>kmph</a:t>
            </a:r>
            <a:r>
              <a:rPr lang="en-US" sz="2600" b="1"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p>
          <a:p>
            <a:pPr marL="11113" lvl="1" indent="-11113" algn="just">
              <a:buClr>
                <a:schemeClr val="tx1"/>
              </a:buClr>
              <a:buSzPct val="95000"/>
              <a:buNone/>
            </a:pPr>
            <a:r>
              <a:rPr lang="en-US" sz="2600" dirty="0" smtClean="0">
                <a:latin typeface="Times New Roman" pitchFamily="18" charset="0"/>
                <a:cs typeface="Times New Roman" pitchFamily="18" charset="0"/>
              </a:rPr>
              <a:t>		(1 knot = 1.852 km/hr)</a:t>
            </a:r>
          </a:p>
          <a:p>
            <a:pPr marL="11113" lvl="1" indent="-11113">
              <a:buClr>
                <a:schemeClr val="tx1"/>
              </a:buClr>
              <a:buSzPct val="95000"/>
              <a:buNone/>
            </a:pPr>
            <a:endParaRPr lang="en-US" sz="2800" b="1" dirty="0" smtClean="0">
              <a:latin typeface="Times New Roman" pitchFamily="18" charset="0"/>
              <a:cs typeface="Times New Roman" pitchFamily="18" charset="0"/>
            </a:endParaRPr>
          </a:p>
        </p:txBody>
      </p:sp>
      <p:sp>
        <p:nvSpPr>
          <p:cNvPr id="4" name="Title 2"/>
          <p:cNvSpPr txBox="1">
            <a:spLocks/>
          </p:cNvSpPr>
          <p:nvPr/>
        </p:nvSpPr>
        <p:spPr>
          <a:xfrm>
            <a:off x="214282" y="0"/>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WIND</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228600"/>
            <a:ext cx="8229600" cy="1384300"/>
          </a:xfrm>
        </p:spPr>
        <p:txBody>
          <a:bodyPr/>
          <a:lstStyle/>
          <a:p>
            <a:pPr eaLnBrk="1" hangingPunct="1">
              <a:defRPr/>
            </a:pPr>
            <a:r>
              <a:rPr lang="en-US" smtClean="0"/>
              <a:t>Introduction </a:t>
            </a:r>
          </a:p>
        </p:txBody>
      </p:sp>
      <p:sp>
        <p:nvSpPr>
          <p:cNvPr id="4099" name="Rectangle 3"/>
          <p:cNvSpPr>
            <a:spLocks noGrp="1" noChangeArrowheads="1"/>
          </p:cNvSpPr>
          <p:nvPr>
            <p:ph idx="1"/>
          </p:nvPr>
        </p:nvSpPr>
        <p:spPr>
          <a:xfrm>
            <a:off x="457200" y="838200"/>
            <a:ext cx="8229600" cy="5562600"/>
          </a:xfrm>
        </p:spPr>
        <p:txBody>
          <a:bodyPr/>
          <a:lstStyle/>
          <a:p>
            <a:pPr algn="just" eaLnBrk="1" hangingPunct="1">
              <a:lnSpc>
                <a:spcPct val="90000"/>
              </a:lnSpc>
              <a:defRPr/>
            </a:pPr>
            <a:r>
              <a:rPr lang="en-US" sz="2800" dirty="0" smtClean="0"/>
              <a:t>It is a structure which reflects and dissipates the forces of wind generated waves.</a:t>
            </a:r>
          </a:p>
          <a:p>
            <a:pPr algn="just" eaLnBrk="1" hangingPunct="1">
              <a:lnSpc>
                <a:spcPct val="90000"/>
              </a:lnSpc>
              <a:defRPr/>
            </a:pPr>
            <a:r>
              <a:rPr lang="en-US" sz="2800" dirty="0" smtClean="0"/>
              <a:t>Encloses </a:t>
            </a:r>
            <a:r>
              <a:rPr lang="en-US" sz="2800" dirty="0" err="1" smtClean="0"/>
              <a:t>harbour</a:t>
            </a:r>
            <a:r>
              <a:rPr lang="en-US" sz="2800" dirty="0" smtClean="0"/>
              <a:t> and keep the </a:t>
            </a:r>
            <a:r>
              <a:rPr lang="en-US" sz="2800" dirty="0" err="1" smtClean="0"/>
              <a:t>harbour</a:t>
            </a:r>
            <a:r>
              <a:rPr lang="en-US" sz="2800" dirty="0" smtClean="0"/>
              <a:t> waters undisturbed.</a:t>
            </a:r>
          </a:p>
          <a:p>
            <a:pPr algn="just" eaLnBrk="1" hangingPunct="1">
              <a:lnSpc>
                <a:spcPct val="90000"/>
              </a:lnSpc>
              <a:defRPr/>
            </a:pPr>
            <a:r>
              <a:rPr lang="en-US" sz="2800" dirty="0" smtClean="0"/>
              <a:t>It provides safe anchorage for ships</a:t>
            </a:r>
          </a:p>
          <a:p>
            <a:pPr algn="just" eaLnBrk="1" hangingPunct="1">
              <a:lnSpc>
                <a:spcPct val="90000"/>
              </a:lnSpc>
              <a:defRPr/>
            </a:pPr>
            <a:r>
              <a:rPr lang="en-US" sz="2800" dirty="0" smtClean="0"/>
              <a:t>Facilitate loading and unloading of cargo in comparatively calm water</a:t>
            </a:r>
          </a:p>
          <a:p>
            <a:pPr algn="just" eaLnBrk="1" hangingPunct="1">
              <a:lnSpc>
                <a:spcPct val="90000"/>
              </a:lnSpc>
              <a:defRPr/>
            </a:pPr>
            <a:r>
              <a:rPr lang="en-US" sz="2800" dirty="0" smtClean="0"/>
              <a:t>The inside of a breakwater when constructed as a quay for handling cargo then it is known as a mole.</a:t>
            </a:r>
          </a:p>
          <a:p>
            <a:pPr algn="just" eaLnBrk="1" hangingPunct="1">
              <a:lnSpc>
                <a:spcPct val="90000"/>
              </a:lnSpc>
              <a:defRPr/>
            </a:pPr>
            <a:r>
              <a:rPr lang="en-US" sz="2800" dirty="0" smtClean="0"/>
              <a:t>The function of breakwater is to break the momentum of water by means of wave breaker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81000" y="304800"/>
            <a:ext cx="8229600" cy="6172200"/>
          </a:xfrm>
        </p:spPr>
        <p:txBody>
          <a:bodyPr/>
          <a:lstStyle/>
          <a:p>
            <a:pPr algn="just" eaLnBrk="1" hangingPunct="1">
              <a:defRPr/>
            </a:pPr>
            <a:r>
              <a:rPr lang="en-US" sz="2800" dirty="0" smtClean="0"/>
              <a:t>For sever wave action it is constructed of masonry</a:t>
            </a:r>
          </a:p>
          <a:p>
            <a:pPr algn="just" eaLnBrk="1" hangingPunct="1">
              <a:defRPr/>
            </a:pPr>
            <a:r>
              <a:rPr lang="en-US" sz="2800" dirty="0" smtClean="0"/>
              <a:t>It can be made of concrete or coursed stone throughout.</a:t>
            </a:r>
          </a:p>
          <a:p>
            <a:pPr algn="just" eaLnBrk="1" hangingPunct="1">
              <a:defRPr/>
            </a:pPr>
            <a:r>
              <a:rPr lang="en-US" sz="2800" dirty="0" smtClean="0"/>
              <a:t>Height of a breakwater depends upon its purpose, extent of enclosed water area and the nature of existing shipping work</a:t>
            </a:r>
          </a:p>
          <a:p>
            <a:pPr algn="just" eaLnBrk="1" hangingPunct="1">
              <a:defRPr/>
            </a:pPr>
            <a:r>
              <a:rPr lang="en-US" sz="2800" dirty="0" smtClean="0"/>
              <a:t>Height=1.2 to 1.25 X the height of wave expected</a:t>
            </a:r>
          </a:p>
          <a:p>
            <a:pPr algn="just" eaLnBrk="1" hangingPunct="1">
              <a:defRPr/>
            </a:pPr>
            <a:r>
              <a:rPr lang="en-US" sz="2800" dirty="0" smtClean="0"/>
              <a:t>The superstructure must be designed to withstand over turning forces due to wave thrust, hydrostatic pressure and the dead weight of the structure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536" y="0"/>
            <a:ext cx="8229600" cy="1143000"/>
          </a:xfrm>
        </p:spPr>
        <p:txBody>
          <a:bodyPr/>
          <a:lstStyle/>
          <a:p>
            <a:pPr eaLnBrk="1" hangingPunct="1">
              <a:defRPr/>
            </a:pPr>
            <a:r>
              <a:rPr lang="en-US" dirty="0" smtClean="0"/>
              <a:t>Type/classification</a:t>
            </a:r>
          </a:p>
        </p:txBody>
      </p:sp>
      <p:sp>
        <p:nvSpPr>
          <p:cNvPr id="7171" name="Rectangle 3"/>
          <p:cNvSpPr>
            <a:spLocks noGrp="1" noChangeArrowheads="1"/>
          </p:cNvSpPr>
          <p:nvPr>
            <p:ph idx="1"/>
          </p:nvPr>
        </p:nvSpPr>
        <p:spPr>
          <a:xfrm>
            <a:off x="457200" y="1143000"/>
            <a:ext cx="8229600" cy="5166320"/>
          </a:xfrm>
        </p:spPr>
        <p:txBody>
          <a:bodyPr/>
          <a:lstStyle/>
          <a:p>
            <a:pPr marL="660400" indent="-660400" algn="just" eaLnBrk="1" hangingPunct="1">
              <a:lnSpc>
                <a:spcPct val="90000"/>
              </a:lnSpc>
              <a:buFontTx/>
              <a:buAutoNum type="arabicPeriod"/>
              <a:defRPr/>
            </a:pPr>
            <a:r>
              <a:rPr lang="en-US" sz="2400" dirty="0" smtClean="0"/>
              <a:t>Rubble Mound Type</a:t>
            </a:r>
          </a:p>
          <a:p>
            <a:pPr marL="660400" indent="-660400" algn="just" eaLnBrk="1" hangingPunct="1">
              <a:lnSpc>
                <a:spcPct val="90000"/>
              </a:lnSpc>
              <a:defRPr/>
            </a:pPr>
            <a:r>
              <a:rPr lang="en-US" sz="2400" dirty="0" smtClean="0"/>
              <a:t>Material-natural rock, concrete block, a combination of rock and concrete block, and concrete tetra pods and tri-bars, or other irregular shapes.</a:t>
            </a:r>
          </a:p>
          <a:p>
            <a:pPr marL="660400" indent="-660400" algn="just" eaLnBrk="1" hangingPunct="1">
              <a:lnSpc>
                <a:spcPct val="90000"/>
              </a:lnSpc>
              <a:defRPr/>
            </a:pPr>
            <a:r>
              <a:rPr lang="en-US" sz="2400" dirty="0" smtClean="0"/>
              <a:t>For durable rock foundation; rock mound breakwaters are preferred</a:t>
            </a:r>
          </a:p>
          <a:p>
            <a:pPr marL="660400" indent="-660400" algn="just" eaLnBrk="1" hangingPunct="1">
              <a:lnSpc>
                <a:spcPct val="90000"/>
              </a:lnSpc>
              <a:defRPr/>
            </a:pPr>
            <a:r>
              <a:rPr lang="en-US" sz="2400" dirty="0" smtClean="0"/>
              <a:t>Consist of three layers</a:t>
            </a:r>
          </a:p>
          <a:p>
            <a:pPr marL="660400" indent="-660400" algn="just" eaLnBrk="1" hangingPunct="1">
              <a:lnSpc>
                <a:spcPct val="90000"/>
              </a:lnSpc>
              <a:buFontTx/>
              <a:buAutoNum type="romanLcPeriod"/>
              <a:defRPr/>
            </a:pPr>
            <a:r>
              <a:rPr lang="en-US" sz="2400" dirty="0" smtClean="0"/>
              <a:t>the core-consists of quarry waste</a:t>
            </a:r>
          </a:p>
          <a:p>
            <a:pPr marL="660400" indent="-660400" algn="just" eaLnBrk="1" hangingPunct="1">
              <a:lnSpc>
                <a:spcPct val="90000"/>
              </a:lnSpc>
              <a:buFontTx/>
              <a:buAutoNum type="romanLcPeriod" startAt="2"/>
              <a:defRPr/>
            </a:pPr>
            <a:r>
              <a:rPr lang="en-US" sz="2400" dirty="0" smtClean="0"/>
              <a:t>the intermediate layer-used for protecting slopes and the top of the core-consists of rubble stones</a:t>
            </a:r>
          </a:p>
          <a:p>
            <a:pPr marL="660400" indent="-660400" algn="just" eaLnBrk="1" hangingPunct="1">
              <a:lnSpc>
                <a:spcPct val="90000"/>
              </a:lnSpc>
              <a:buFontTx/>
              <a:buAutoNum type="romanLcPeriod" startAt="2"/>
              <a:defRPr/>
            </a:pPr>
            <a:r>
              <a:rPr lang="en-US" sz="2400" dirty="0" smtClean="0"/>
              <a:t>top layer- upper portion  of breakwater consists of blocks weighing 11-10 tones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1-s2"/>
          <p:cNvPicPr>
            <a:picLocks noChangeAspect="1" noChangeArrowheads="1"/>
          </p:cNvPicPr>
          <p:nvPr/>
        </p:nvPicPr>
        <p:blipFill>
          <a:blip r:embed="rId2" cstate="print"/>
          <a:srcRect/>
          <a:stretch>
            <a:fillRect/>
          </a:stretch>
        </p:blipFill>
        <p:spPr bwMode="auto">
          <a:xfrm>
            <a:off x="0" y="0"/>
            <a:ext cx="9144000"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1-s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98438"/>
            <a:ext cx="8229600" cy="6049962"/>
          </a:xfrm>
        </p:spPr>
        <p:txBody>
          <a:bodyPr/>
          <a:lstStyle/>
          <a:p>
            <a:pPr marL="660400" indent="-660400" eaLnBrk="1" hangingPunct="1">
              <a:lnSpc>
                <a:spcPct val="90000"/>
              </a:lnSpc>
              <a:buFontTx/>
              <a:buAutoNum type="arabicPeriod" startAt="2"/>
              <a:defRPr/>
            </a:pPr>
            <a:r>
              <a:rPr lang="en-US" sz="2400" smtClean="0"/>
              <a:t>vertical wall type</a:t>
            </a:r>
          </a:p>
          <a:p>
            <a:pPr marL="660400" indent="-660400" eaLnBrk="1" hangingPunct="1">
              <a:lnSpc>
                <a:spcPct val="90000"/>
              </a:lnSpc>
              <a:defRPr/>
            </a:pPr>
            <a:r>
              <a:rPr lang="en-US" sz="2400" smtClean="0"/>
              <a:t>Types of vertical wall type breakwater</a:t>
            </a:r>
          </a:p>
          <a:p>
            <a:pPr marL="660400" indent="-660400" eaLnBrk="1" hangingPunct="1">
              <a:lnSpc>
                <a:spcPct val="90000"/>
              </a:lnSpc>
              <a:buFontTx/>
              <a:buAutoNum type="romanLcPeriod"/>
              <a:defRPr/>
            </a:pPr>
            <a:r>
              <a:rPr lang="en-US" sz="2400" smtClean="0"/>
              <a:t>concrete block gravity wall</a:t>
            </a:r>
          </a:p>
          <a:p>
            <a:pPr marL="660400" indent="-660400" eaLnBrk="1" hangingPunct="1">
              <a:lnSpc>
                <a:spcPct val="90000"/>
              </a:lnSpc>
              <a:buFontTx/>
              <a:buAutoNum type="romanLcPeriod"/>
              <a:defRPr/>
            </a:pPr>
            <a:r>
              <a:rPr lang="en-US" sz="2400" smtClean="0"/>
              <a:t>stone and concrete masonry</a:t>
            </a:r>
          </a:p>
          <a:p>
            <a:pPr marL="660400" indent="-660400" eaLnBrk="1" hangingPunct="1">
              <a:lnSpc>
                <a:spcPct val="90000"/>
              </a:lnSpc>
              <a:buFontTx/>
              <a:buAutoNum type="romanLcPeriod"/>
              <a:defRPr/>
            </a:pPr>
            <a:r>
              <a:rPr lang="en-US" sz="2400" smtClean="0"/>
              <a:t>concrete caissons</a:t>
            </a:r>
          </a:p>
          <a:p>
            <a:pPr marL="660400" indent="-660400" eaLnBrk="1" hangingPunct="1">
              <a:lnSpc>
                <a:spcPct val="90000"/>
              </a:lnSpc>
              <a:buFontTx/>
              <a:buAutoNum type="romanLcPeriod"/>
              <a:defRPr/>
            </a:pPr>
            <a:r>
              <a:rPr lang="en-US" sz="2400" smtClean="0"/>
              <a:t>rock filled sheet pile cells</a:t>
            </a:r>
          </a:p>
          <a:p>
            <a:pPr marL="660400" indent="-660400" eaLnBrk="1" hangingPunct="1">
              <a:lnSpc>
                <a:spcPct val="90000"/>
              </a:lnSpc>
              <a:buFontTx/>
              <a:buAutoNum type="romanLcPeriod"/>
              <a:defRPr/>
            </a:pPr>
            <a:r>
              <a:rPr lang="en-US" sz="2400" smtClean="0"/>
              <a:t>rock filled timber cribs</a:t>
            </a:r>
          </a:p>
          <a:p>
            <a:pPr marL="660400" indent="-660400" eaLnBrk="1" hangingPunct="1">
              <a:lnSpc>
                <a:spcPct val="90000"/>
              </a:lnSpc>
              <a:buFontTx/>
              <a:buAutoNum type="romanLcPeriod"/>
              <a:defRPr/>
            </a:pPr>
            <a:r>
              <a:rPr lang="en-US" sz="2400" smtClean="0"/>
              <a:t>concrete or steel sheet pile walls</a:t>
            </a:r>
          </a:p>
          <a:p>
            <a:pPr marL="660400" indent="-660400" eaLnBrk="1" hangingPunct="1">
              <a:lnSpc>
                <a:spcPct val="90000"/>
              </a:lnSpc>
              <a:defRPr/>
            </a:pPr>
            <a:endParaRPr lang="en-US" sz="2400" smtClean="0"/>
          </a:p>
          <a:p>
            <a:pPr marL="660400" indent="-660400" eaLnBrk="1" hangingPunct="1">
              <a:lnSpc>
                <a:spcPct val="90000"/>
              </a:lnSpc>
              <a:defRPr/>
            </a:pPr>
            <a:r>
              <a:rPr lang="en-US" sz="2400" smtClean="0"/>
              <a:t>Suitable in following in following situation</a:t>
            </a:r>
          </a:p>
          <a:p>
            <a:pPr marL="660400" indent="-660400" eaLnBrk="1" hangingPunct="1">
              <a:lnSpc>
                <a:spcPct val="90000"/>
              </a:lnSpc>
              <a:buFontTx/>
              <a:buAutoNum type="romanLcPeriod"/>
              <a:defRPr/>
            </a:pPr>
            <a:r>
              <a:rPr lang="en-US" sz="2400" smtClean="0"/>
              <a:t>Where depth of water is more than 2 times the maximum height of waves</a:t>
            </a:r>
          </a:p>
          <a:p>
            <a:pPr marL="660400" indent="-660400" eaLnBrk="1" hangingPunct="1">
              <a:lnSpc>
                <a:spcPct val="90000"/>
              </a:lnSpc>
              <a:buFontTx/>
              <a:buAutoNum type="romanLcPeriod"/>
              <a:defRPr/>
            </a:pPr>
            <a:r>
              <a:rPr lang="en-US" sz="2400" smtClean="0"/>
              <a:t>when sea bed is non-erodable </a:t>
            </a:r>
          </a:p>
          <a:p>
            <a:pPr marL="660400" indent="-660400" eaLnBrk="1" hangingPunct="1">
              <a:lnSpc>
                <a:spcPct val="90000"/>
              </a:lnSpc>
              <a:buFontTx/>
              <a:buAutoNum type="romanLcPeriod"/>
              <a:defRPr/>
            </a:pPr>
            <a:r>
              <a:rPr lang="en-US" sz="2400" smtClean="0"/>
              <a:t>where there are no chances of differential settlement of foundations</a:t>
            </a:r>
          </a:p>
          <a:p>
            <a:pPr marL="660400" indent="-660400" eaLnBrk="1" hangingPunct="1">
              <a:lnSpc>
                <a:spcPct val="90000"/>
              </a:lnSpc>
              <a:defRPr/>
            </a:pPr>
            <a:endParaRPr lang="en-US" sz="240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breakwater"/>
          <p:cNvPicPr>
            <a:picLocks noChangeAspect="1" noChangeArrowheads="1"/>
          </p:cNvPicPr>
          <p:nvPr/>
        </p:nvPicPr>
        <p:blipFill>
          <a:blip r:embed="rId2" cstate="print"/>
          <a:srcRect/>
          <a:stretch>
            <a:fillRect/>
          </a:stretch>
        </p:blipFill>
        <p:spPr bwMode="auto">
          <a:xfrm>
            <a:off x="1143000" y="2035175"/>
            <a:ext cx="6400800" cy="48228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Rectangle 9"/>
          <p:cNvSpPr>
            <a:spLocks noGrp="1" noChangeArrowheads="1"/>
          </p:cNvSpPr>
          <p:nvPr>
            <p:ph idx="1"/>
          </p:nvPr>
        </p:nvSpPr>
        <p:spPr>
          <a:xfrm>
            <a:off x="457200" y="228600"/>
            <a:ext cx="8229600" cy="6172200"/>
          </a:xfrm>
        </p:spPr>
        <p:txBody>
          <a:bodyPr/>
          <a:lstStyle/>
          <a:p>
            <a:pPr marL="609600" indent="-609600" eaLnBrk="1" hangingPunct="1">
              <a:lnSpc>
                <a:spcPct val="80000"/>
              </a:lnSpc>
              <a:buFontTx/>
              <a:buAutoNum type="arabicPeriod" startAt="3"/>
              <a:defRPr/>
            </a:pPr>
            <a:r>
              <a:rPr lang="en-US" sz="2800" dirty="0" smtClean="0"/>
              <a:t>composite breakwater</a:t>
            </a:r>
          </a:p>
          <a:p>
            <a:pPr marL="609600" indent="-609600" algn="just" eaLnBrk="1" hangingPunct="1">
              <a:lnSpc>
                <a:spcPct val="80000"/>
              </a:lnSpc>
              <a:defRPr/>
            </a:pPr>
            <a:r>
              <a:rPr lang="en-US" sz="2800" dirty="0" smtClean="0"/>
              <a:t>The solid super structure consists of a quay protected by a parapet on the sea face</a:t>
            </a:r>
          </a:p>
          <a:p>
            <a:pPr marL="609600" indent="-609600" algn="just" eaLnBrk="1" hangingPunct="1">
              <a:lnSpc>
                <a:spcPct val="80000"/>
              </a:lnSpc>
              <a:defRPr/>
            </a:pPr>
            <a:r>
              <a:rPr lang="en-US" sz="2800" dirty="0" smtClean="0"/>
              <a:t>Provides a platform for handling cargo</a:t>
            </a:r>
          </a:p>
          <a:p>
            <a:pPr marL="609600" indent="-609600" algn="just" eaLnBrk="1" hangingPunct="1">
              <a:lnSpc>
                <a:spcPct val="80000"/>
              </a:lnSpc>
              <a:defRPr/>
            </a:pPr>
            <a:r>
              <a:rPr lang="en-US" sz="2800" dirty="0" smtClean="0"/>
              <a:t>It makes it possible for ships to come close to breakwater wall, on the inner or </a:t>
            </a:r>
            <a:r>
              <a:rPr lang="en-US" sz="2800" dirty="0" err="1" smtClean="0"/>
              <a:t>harbour</a:t>
            </a:r>
            <a:r>
              <a:rPr lang="en-US" sz="2800" dirty="0" smtClean="0"/>
              <a:t> side for loading and unloading cargo</a:t>
            </a:r>
          </a:p>
          <a:p>
            <a:pPr marL="609600" indent="-609600" algn="just" eaLnBrk="1" hangingPunct="1">
              <a:lnSpc>
                <a:spcPct val="80000"/>
              </a:lnSpc>
              <a:defRPr/>
            </a:pPr>
            <a:r>
              <a:rPr lang="en-US" sz="2800" dirty="0" smtClean="0"/>
              <a:t>It has a rubble base over which a vertical wall type breakwater is constructed</a:t>
            </a:r>
          </a:p>
          <a:p>
            <a:pPr marL="609600" indent="-609600" algn="just" eaLnBrk="1" hangingPunct="1">
              <a:lnSpc>
                <a:spcPct val="80000"/>
              </a:lnSpc>
              <a:defRPr/>
            </a:pPr>
            <a:r>
              <a:rPr lang="en-US" sz="2800" dirty="0" smtClean="0"/>
              <a:t>Combination of mound and vertical wall type breakwater</a:t>
            </a:r>
          </a:p>
          <a:p>
            <a:pPr marL="609600" indent="-609600" algn="just" eaLnBrk="1" hangingPunct="1">
              <a:lnSpc>
                <a:spcPct val="80000"/>
              </a:lnSpc>
              <a:defRPr/>
            </a:pPr>
            <a:r>
              <a:rPr lang="en-US" sz="2800" dirty="0" smtClean="0"/>
              <a:t>Recommended in locations where the depth of water is great and the foundation is of weak material</a:t>
            </a:r>
          </a:p>
          <a:p>
            <a:pPr marL="609600" indent="-609600" algn="just" eaLnBrk="1" hangingPunct="1">
              <a:lnSpc>
                <a:spcPct val="80000"/>
              </a:lnSpc>
              <a:defRPr/>
            </a:pPr>
            <a:r>
              <a:rPr lang="en-US" sz="2800" dirty="0" smtClean="0"/>
              <a:t>Depth of water greater than 30m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img478b"/>
          <p:cNvPicPr>
            <a:picLocks noChangeAspect="1" noChangeArrowheads="1"/>
          </p:cNvPicPr>
          <p:nvPr/>
        </p:nvPicPr>
        <p:blipFill>
          <a:blip r:embed="rId2" cstate="print"/>
          <a:srcRect/>
          <a:stretch>
            <a:fillRect/>
          </a:stretch>
        </p:blipFill>
        <p:spPr bwMode="auto">
          <a:xfrm>
            <a:off x="609600" y="685800"/>
            <a:ext cx="8001000" cy="53594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smtClean="0"/>
              <a:t>Wharves </a:t>
            </a:r>
          </a:p>
        </p:txBody>
      </p:sp>
      <p:sp>
        <p:nvSpPr>
          <p:cNvPr id="14339" name="Rectangle 3"/>
          <p:cNvSpPr>
            <a:spLocks noGrp="1" noChangeArrowheads="1"/>
          </p:cNvSpPr>
          <p:nvPr>
            <p:ph idx="1"/>
          </p:nvPr>
        </p:nvSpPr>
        <p:spPr/>
        <p:txBody>
          <a:bodyPr/>
          <a:lstStyle/>
          <a:p>
            <a:pPr eaLnBrk="1" hangingPunct="1">
              <a:lnSpc>
                <a:spcPct val="90000"/>
              </a:lnSpc>
              <a:defRPr/>
            </a:pPr>
            <a:r>
              <a:rPr lang="en-US" sz="2800" smtClean="0"/>
              <a:t>These are platforms at which vessels take on and discharge passengers and cargo</a:t>
            </a:r>
          </a:p>
          <a:p>
            <a:pPr eaLnBrk="1" hangingPunct="1">
              <a:lnSpc>
                <a:spcPct val="90000"/>
              </a:lnSpc>
              <a:defRPr/>
            </a:pPr>
            <a:r>
              <a:rPr lang="en-US" sz="2800" smtClean="0"/>
              <a:t>It’s a platform built parallel to shoreline</a:t>
            </a:r>
          </a:p>
          <a:p>
            <a:pPr eaLnBrk="1" hangingPunct="1">
              <a:lnSpc>
                <a:spcPct val="90000"/>
              </a:lnSpc>
              <a:defRPr/>
            </a:pPr>
            <a:r>
              <a:rPr lang="en-US" sz="2800" smtClean="0"/>
              <a:t>Docks that parallels the shore</a:t>
            </a:r>
          </a:p>
          <a:p>
            <a:pPr eaLnBrk="1" hangingPunct="1">
              <a:lnSpc>
                <a:spcPct val="90000"/>
              </a:lnSpc>
              <a:defRPr/>
            </a:pPr>
            <a:r>
              <a:rPr lang="en-US" sz="2800" smtClean="0"/>
              <a:t>Should give sufficient depth of water for the ship to float</a:t>
            </a:r>
          </a:p>
          <a:p>
            <a:pPr eaLnBrk="1" hangingPunct="1">
              <a:lnSpc>
                <a:spcPct val="90000"/>
              </a:lnSpc>
              <a:defRPr/>
            </a:pPr>
            <a:r>
              <a:rPr lang="en-US" sz="2800" smtClean="0"/>
              <a:t>Wharves built parallel with the shore are called quays</a:t>
            </a:r>
          </a:p>
          <a:p>
            <a:pPr eaLnBrk="1" hangingPunct="1">
              <a:lnSpc>
                <a:spcPct val="90000"/>
              </a:lnSpc>
              <a:defRPr/>
            </a:pPr>
            <a:r>
              <a:rPr lang="en-US" sz="2800" smtClean="0"/>
              <a:t>Built to retain or protect the embankment or filling</a:t>
            </a:r>
          </a:p>
          <a:p>
            <a:pPr eaLnBrk="1" hangingPunct="1">
              <a:lnSpc>
                <a:spcPct val="90000"/>
              </a:lnSpc>
              <a:defRPr/>
            </a:pPr>
            <a:endParaRPr lang="en-US" sz="2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00108"/>
            <a:ext cx="9144000" cy="5857892"/>
          </a:xfrm>
        </p:spPr>
        <p:txBody>
          <a:bodyPr>
            <a:normAutofit/>
          </a:bodyPr>
          <a:lstStyle/>
          <a:p>
            <a:pPr marL="0" lvl="1" indent="0" algn="just">
              <a:buClr>
                <a:schemeClr val="tx1"/>
              </a:buClr>
              <a:buSzPct val="95000"/>
              <a:buNone/>
            </a:pPr>
            <a:r>
              <a:rPr lang="en-US" sz="2800"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Waves are </a:t>
            </a:r>
            <a:r>
              <a:rPr lang="en-US" sz="2600" b="1" dirty="0" smtClean="0">
                <a:latin typeface="Times New Roman" pitchFamily="18" charset="0"/>
                <a:cs typeface="Times New Roman" pitchFamily="18" charset="0"/>
              </a:rPr>
              <a:t>periodic undulations</a:t>
            </a:r>
            <a:r>
              <a:rPr lang="en-US" sz="2600" dirty="0" smtClean="0">
                <a:latin typeface="Times New Roman" pitchFamily="18" charset="0"/>
                <a:cs typeface="Times New Roman" pitchFamily="18" charset="0"/>
              </a:rPr>
              <a:t> of the sea surface. Water waves are </a:t>
            </a:r>
            <a:r>
              <a:rPr lang="en-US" sz="2600" b="1" dirty="0" smtClean="0">
                <a:latin typeface="Times New Roman" pitchFamily="18" charset="0"/>
                <a:cs typeface="Times New Roman" pitchFamily="18" charset="0"/>
              </a:rPr>
              <a:t>generated</a:t>
            </a:r>
            <a:r>
              <a:rPr lang="en-US" sz="2600" dirty="0" smtClean="0">
                <a:latin typeface="Times New Roman" pitchFamily="18" charset="0"/>
                <a:cs typeface="Times New Roman" pitchFamily="18" charset="0"/>
              </a:rPr>
              <a:t> by transfer of energy </a:t>
            </a:r>
            <a:r>
              <a:rPr lang="en-US" sz="2600" b="1" dirty="0" smtClean="0">
                <a:latin typeface="Times New Roman" pitchFamily="18" charset="0"/>
                <a:cs typeface="Times New Roman" pitchFamily="18" charset="0"/>
              </a:rPr>
              <a:t>from air moving over the water.</a:t>
            </a:r>
          </a:p>
          <a:p>
            <a:pPr marL="0" lvl="1" indent="0" algn="just">
              <a:buClr>
                <a:schemeClr val="tx1"/>
              </a:buClr>
              <a:buSzPct val="95000"/>
              <a:buNone/>
            </a:pPr>
            <a:endParaRPr lang="en-US" sz="2600" b="1" dirty="0" smtClean="0">
              <a:latin typeface="Times New Roman" pitchFamily="18" charset="0"/>
              <a:cs typeface="Times New Roman" pitchFamily="18" charset="0"/>
            </a:endParaRPr>
          </a:p>
          <a:p>
            <a:pPr marL="0" lvl="1" indent="0" algn="just">
              <a:buClr>
                <a:schemeClr val="tx1"/>
              </a:buClr>
              <a:buSzPct val="95000"/>
              <a:buFont typeface="Wingdings" pitchFamily="2" charset="2"/>
              <a:buChar char="q"/>
            </a:pPr>
            <a:r>
              <a:rPr lang="en-US" b="1" dirty="0" smtClean="0">
                <a:latin typeface="Times New Roman" pitchFamily="18" charset="0"/>
                <a:cs typeface="Times New Roman" pitchFamily="18" charset="0"/>
              </a:rPr>
              <a:t>Causes of Sea Waves:-</a:t>
            </a:r>
          </a:p>
          <a:p>
            <a:pPr marL="0" lvl="1" indent="0" algn="just">
              <a:lnSpc>
                <a:spcPct val="150000"/>
              </a:lnSpc>
              <a:buClr>
                <a:schemeClr val="tx1"/>
              </a:buClr>
              <a:buSzPct val="95000"/>
              <a:buFont typeface="Wingdings" pitchFamily="2" charset="2"/>
              <a:buChar char="ü"/>
            </a:pPr>
            <a:r>
              <a:rPr lang="en-US" sz="2600" dirty="0" smtClean="0">
                <a:latin typeface="Times New Roman" pitchFamily="18" charset="0"/>
                <a:cs typeface="Times New Roman" pitchFamily="18" charset="0"/>
              </a:rPr>
              <a:t>Wind,</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Revolution of the earth,</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Gravitational force of the moon and sun,</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Earthquake,</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Land slide and seashore,</a:t>
            </a:r>
          </a:p>
        </p:txBody>
      </p:sp>
      <p:sp>
        <p:nvSpPr>
          <p:cNvPr id="4" name="Title 2"/>
          <p:cNvSpPr txBox="1">
            <a:spLocks/>
          </p:cNvSpPr>
          <p:nvPr/>
        </p:nvSpPr>
        <p:spPr>
          <a:xfrm>
            <a:off x="214282" y="0"/>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WAVES</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VancouverWharvesKM112-0321"/>
          <p:cNvPicPr>
            <a:picLocks noChangeAspect="1" noChangeArrowheads="1"/>
          </p:cNvPicPr>
          <p:nvPr/>
        </p:nvPicPr>
        <p:blipFill>
          <a:blip r:embed="rId2" cstate="print"/>
          <a:srcRect/>
          <a:stretch>
            <a:fillRect/>
          </a:stretch>
        </p:blipFill>
        <p:spPr bwMode="auto">
          <a:xfrm>
            <a:off x="0" y="0"/>
            <a:ext cx="3886200" cy="6858000"/>
          </a:xfrm>
          <a:prstGeom prst="rect">
            <a:avLst/>
          </a:prstGeom>
          <a:noFill/>
          <a:ln w="9525">
            <a:noFill/>
            <a:miter lim="800000"/>
            <a:headEnd/>
            <a:tailEnd/>
          </a:ln>
        </p:spPr>
      </p:pic>
      <p:pic>
        <p:nvPicPr>
          <p:cNvPr id="15363" name="Picture 5" descr="p1020538"/>
          <p:cNvPicPr>
            <a:picLocks noChangeAspect="1" noChangeArrowheads="1"/>
          </p:cNvPicPr>
          <p:nvPr/>
        </p:nvPicPr>
        <p:blipFill>
          <a:blip r:embed="rId3" cstate="print"/>
          <a:srcRect/>
          <a:stretch>
            <a:fillRect/>
          </a:stretch>
        </p:blipFill>
        <p:spPr bwMode="auto">
          <a:xfrm>
            <a:off x="3962400" y="0"/>
            <a:ext cx="5181600"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Types of wharves</a:t>
            </a:r>
          </a:p>
        </p:txBody>
      </p:sp>
      <p:sp>
        <p:nvSpPr>
          <p:cNvPr id="15363" name="Rectangle 3"/>
          <p:cNvSpPr>
            <a:spLocks noGrp="1" noChangeArrowheads="1"/>
          </p:cNvSpPr>
          <p:nvPr>
            <p:ph idx="1"/>
          </p:nvPr>
        </p:nvSpPr>
        <p:spPr/>
        <p:txBody>
          <a:bodyPr/>
          <a:lstStyle/>
          <a:p>
            <a:pPr marL="609600" indent="-609600" eaLnBrk="1" hangingPunct="1">
              <a:buFontTx/>
              <a:buAutoNum type="arabicPeriod"/>
              <a:defRPr/>
            </a:pPr>
            <a:r>
              <a:rPr lang="en-US" smtClean="0"/>
              <a:t>open type wharves</a:t>
            </a:r>
          </a:p>
          <a:p>
            <a:pPr marL="609600" indent="-609600" eaLnBrk="1" hangingPunct="1">
              <a:defRPr/>
            </a:pPr>
            <a:r>
              <a:rPr lang="en-US" smtClean="0"/>
              <a:t>It can be either high level decks or relieving type platforms</a:t>
            </a:r>
          </a:p>
          <a:p>
            <a:pPr marL="609600" indent="-609600" eaLnBrk="1" hangingPunct="1">
              <a:defRPr/>
            </a:pPr>
            <a:r>
              <a:rPr lang="en-US" smtClean="0"/>
              <a:t>It has their decks supported by piles or cylinder</a:t>
            </a:r>
          </a:p>
          <a:p>
            <a:pPr marL="609600" indent="-609600" eaLnBrk="1" hangingPunct="1">
              <a:defRPr/>
            </a:pPr>
            <a:r>
              <a:rPr lang="en-US" smtClean="0"/>
              <a:t>Can be made of timber, R.C.C, or both</a:t>
            </a:r>
          </a:p>
          <a:p>
            <a:pPr marL="609600" indent="-609600" eaLnBrk="1" hangingPunct="1">
              <a:defRPr/>
            </a:pPr>
            <a:r>
              <a:rPr lang="en-US" smtClean="0"/>
              <a:t>Pre cast or pre stressed slab or beam are economical</a:t>
            </a:r>
          </a:p>
          <a:p>
            <a:pPr marL="609600" indent="-609600" eaLnBrk="1" hangingPunct="1">
              <a:defRPr/>
            </a:pPr>
            <a:endParaRPr lang="en-US" smtClean="0"/>
          </a:p>
          <a:p>
            <a:pPr marL="609600" indent="-609600" eaLnBrk="1" hangingPunct="1">
              <a:defRPr/>
            </a:pPr>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emu"/>
          <p:cNvPicPr>
            <a:picLocks noChangeAspect="1" noChangeArrowheads="1"/>
          </p:cNvPicPr>
          <p:nvPr/>
        </p:nvPicPr>
        <p:blipFill>
          <a:blip r:embed="rId2" cstate="print"/>
          <a:srcRect/>
          <a:stretch>
            <a:fillRect/>
          </a:stretch>
        </p:blipFill>
        <p:spPr bwMode="auto">
          <a:xfrm>
            <a:off x="0" y="0"/>
            <a:ext cx="8953500" cy="3333750"/>
          </a:xfrm>
          <a:prstGeom prst="rect">
            <a:avLst/>
          </a:prstGeom>
          <a:noFill/>
          <a:ln w="9525">
            <a:noFill/>
            <a:miter lim="800000"/>
            <a:headEnd/>
            <a:tailEnd/>
          </a:ln>
        </p:spPr>
      </p:pic>
      <p:pic>
        <p:nvPicPr>
          <p:cNvPr id="17411" name="Picture 8" descr="ufc_4_159_020055im"/>
          <p:cNvPicPr>
            <a:picLocks noChangeAspect="1" noChangeArrowheads="1"/>
          </p:cNvPicPr>
          <p:nvPr/>
        </p:nvPicPr>
        <p:blipFill>
          <a:blip r:embed="rId3" cstate="print"/>
          <a:srcRect/>
          <a:stretch>
            <a:fillRect/>
          </a:stretch>
        </p:blipFill>
        <p:spPr bwMode="auto">
          <a:xfrm>
            <a:off x="1447800" y="2981325"/>
            <a:ext cx="6324600" cy="387667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838200"/>
            <a:ext cx="8229600" cy="4525963"/>
          </a:xfrm>
        </p:spPr>
        <p:txBody>
          <a:bodyPr/>
          <a:lstStyle/>
          <a:p>
            <a:pPr marL="609600" indent="-609600" eaLnBrk="1" hangingPunct="1">
              <a:lnSpc>
                <a:spcPct val="90000"/>
              </a:lnSpc>
              <a:buFontTx/>
              <a:buAutoNum type="arabicPeriod" startAt="2"/>
              <a:defRPr/>
            </a:pPr>
            <a:r>
              <a:rPr lang="en-US" dirty="0" smtClean="0"/>
              <a:t>solid type wharves</a:t>
            </a:r>
          </a:p>
          <a:p>
            <a:pPr marL="609600" indent="-609600" algn="just" eaLnBrk="1" hangingPunct="1">
              <a:lnSpc>
                <a:spcPct val="90000"/>
              </a:lnSpc>
              <a:defRPr/>
            </a:pPr>
            <a:r>
              <a:rPr lang="en-US" dirty="0" smtClean="0"/>
              <a:t>These are composed of earth or rock fill partly confined by some sort of bulkhead</a:t>
            </a:r>
          </a:p>
          <a:p>
            <a:pPr marL="609600" indent="-609600" algn="just" eaLnBrk="1" hangingPunct="1">
              <a:lnSpc>
                <a:spcPct val="90000"/>
              </a:lnSpc>
              <a:defRPr/>
            </a:pPr>
            <a:r>
              <a:rPr lang="en-US" dirty="0" smtClean="0"/>
              <a:t>Depth less than 15m, bottom suitable for support of gravity type of structure, steel pile cells are best suited</a:t>
            </a:r>
          </a:p>
          <a:p>
            <a:pPr marL="609600" indent="-609600" algn="just" eaLnBrk="1" hangingPunct="1">
              <a:lnSpc>
                <a:spcPct val="90000"/>
              </a:lnSpc>
              <a:defRPr/>
            </a:pPr>
            <a:r>
              <a:rPr lang="en-US" dirty="0" smtClean="0"/>
              <a:t>Cells act as a gravity wall of sufficient weight</a:t>
            </a:r>
          </a:p>
          <a:p>
            <a:pPr marL="609600" indent="-609600" algn="just" eaLnBrk="1" hangingPunct="1">
              <a:lnSpc>
                <a:spcPct val="90000"/>
              </a:lnSpc>
              <a:defRPr/>
            </a:pPr>
            <a:r>
              <a:rPr lang="en-US" dirty="0" smtClean="0"/>
              <a:t>Resist over turning or sliding at base</a:t>
            </a:r>
          </a:p>
          <a:p>
            <a:pPr marL="609600" indent="-609600" algn="just" eaLnBrk="1" hangingPunct="1">
              <a:lnSpc>
                <a:spcPct val="90000"/>
              </a:lnSpc>
              <a:defRPr/>
            </a:pPr>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descr="ufc_4_159_020065im"/>
          <p:cNvPicPr>
            <a:picLocks noChangeAspect="1" noChangeArrowheads="1"/>
          </p:cNvPicPr>
          <p:nvPr/>
        </p:nvPicPr>
        <p:blipFill>
          <a:blip r:embed="rId2" cstate="print"/>
          <a:srcRect/>
          <a:stretch>
            <a:fillRect/>
          </a:stretch>
        </p:blipFill>
        <p:spPr bwMode="auto">
          <a:xfrm>
            <a:off x="228600" y="76200"/>
            <a:ext cx="8610600" cy="63246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535706597_761"/>
          <p:cNvPicPr>
            <a:picLocks noChangeAspect="1" noChangeArrowheads="1"/>
          </p:cNvPicPr>
          <p:nvPr/>
        </p:nvPicPr>
        <p:blipFill>
          <a:blip r:embed="rId2" cstate="print"/>
          <a:srcRect/>
          <a:stretch>
            <a:fillRect/>
          </a:stretch>
        </p:blipFill>
        <p:spPr bwMode="auto">
          <a:xfrm>
            <a:off x="0" y="19050"/>
            <a:ext cx="8610600" cy="641191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t>Quay walls </a:t>
            </a:r>
          </a:p>
        </p:txBody>
      </p:sp>
      <p:sp>
        <p:nvSpPr>
          <p:cNvPr id="20483" name="Rectangle 3"/>
          <p:cNvSpPr>
            <a:spLocks noGrp="1" noChangeArrowheads="1"/>
          </p:cNvSpPr>
          <p:nvPr>
            <p:ph idx="1"/>
          </p:nvPr>
        </p:nvSpPr>
        <p:spPr/>
        <p:txBody>
          <a:bodyPr/>
          <a:lstStyle/>
          <a:p>
            <a:pPr marL="660400" indent="-660400" eaLnBrk="1" hangingPunct="1">
              <a:defRPr/>
            </a:pPr>
            <a:r>
              <a:rPr lang="en-US" smtClean="0"/>
              <a:t>Wharves built parallel with the shore are called quays</a:t>
            </a:r>
          </a:p>
          <a:p>
            <a:pPr marL="660400" indent="-660400" eaLnBrk="1" hangingPunct="1">
              <a:buFontTx/>
              <a:buNone/>
              <a:defRPr/>
            </a:pPr>
            <a:r>
              <a:rPr lang="en-US" smtClean="0"/>
              <a:t>Function-:</a:t>
            </a:r>
          </a:p>
          <a:p>
            <a:pPr marL="660400" indent="-660400" eaLnBrk="1" hangingPunct="1">
              <a:buFontTx/>
              <a:buAutoNum type="romanLcPeriod"/>
              <a:defRPr/>
            </a:pPr>
            <a:r>
              <a:rPr lang="en-US" smtClean="0"/>
              <a:t>to retain and protect the embankment or filling on the landward side</a:t>
            </a:r>
          </a:p>
          <a:p>
            <a:pPr marL="660400" indent="-660400" eaLnBrk="1" hangingPunct="1">
              <a:buFontTx/>
              <a:buAutoNum type="romanLcPeriod"/>
              <a:defRPr/>
            </a:pPr>
            <a:r>
              <a:rPr lang="en-US" smtClean="0"/>
              <a:t>to provide berthing on the sea side</a:t>
            </a:r>
          </a:p>
          <a:p>
            <a:pPr marL="660400" indent="-660400" eaLnBrk="1" hangingPunct="1">
              <a:buFontTx/>
              <a:buAutoNum type="romanLcPeriod"/>
              <a:defRPr/>
            </a:pPr>
            <a:r>
              <a:rPr lang="en-US" smtClean="0"/>
              <a:t>to support the platform above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QuayWall"/>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mtClean="0"/>
              <a:t>Jetties </a:t>
            </a:r>
          </a:p>
        </p:txBody>
      </p:sp>
      <p:sp>
        <p:nvSpPr>
          <p:cNvPr id="22531" name="Rectangle 3"/>
          <p:cNvSpPr>
            <a:spLocks noGrp="1" noChangeArrowheads="1"/>
          </p:cNvSpPr>
          <p:nvPr>
            <p:ph idx="1"/>
          </p:nvPr>
        </p:nvSpPr>
        <p:spPr/>
        <p:txBody>
          <a:bodyPr/>
          <a:lstStyle/>
          <a:p>
            <a:pPr eaLnBrk="1" hangingPunct="1">
              <a:defRPr/>
            </a:pPr>
            <a:r>
              <a:rPr lang="en-US" sz="2800" smtClean="0"/>
              <a:t>Definition-:</a:t>
            </a:r>
          </a:p>
          <a:p>
            <a:pPr eaLnBrk="1" hangingPunct="1">
              <a:buFontTx/>
              <a:buNone/>
              <a:defRPr/>
            </a:pPr>
            <a:r>
              <a:rPr lang="en-US" sz="2800" smtClean="0"/>
              <a:t>A narrow structure projecting from the shore into water with berths on one or both sides and sometimes at the end also.</a:t>
            </a:r>
          </a:p>
          <a:p>
            <a:pPr eaLnBrk="1" hangingPunct="1">
              <a:defRPr/>
            </a:pPr>
            <a:r>
              <a:rPr lang="en-US" sz="2800" smtClean="0"/>
              <a:t>In the form of piled projections</a:t>
            </a:r>
          </a:p>
          <a:p>
            <a:pPr eaLnBrk="1" hangingPunct="1">
              <a:defRPr/>
            </a:pPr>
            <a:r>
              <a:rPr lang="en-US" sz="2800" smtClean="0"/>
              <a:t>Constructed outside the harbour or inside the harbour</a:t>
            </a:r>
          </a:p>
          <a:p>
            <a:pPr eaLnBrk="1" hangingPunct="1">
              <a:defRPr/>
            </a:pPr>
            <a:r>
              <a:rPr lang="en-US" sz="2800" smtClean="0"/>
              <a:t>When built in combination with a breakwater then it is known as breakwater pier.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Uses of jetties</a:t>
            </a:r>
          </a:p>
        </p:txBody>
      </p:sp>
      <p:sp>
        <p:nvSpPr>
          <p:cNvPr id="23555" name="Rectangle 3"/>
          <p:cNvSpPr>
            <a:spLocks noGrp="1" noChangeArrowheads="1"/>
          </p:cNvSpPr>
          <p:nvPr>
            <p:ph idx="1"/>
          </p:nvPr>
        </p:nvSpPr>
        <p:spPr/>
        <p:txBody>
          <a:bodyPr/>
          <a:lstStyle/>
          <a:p>
            <a:pPr algn="just" eaLnBrk="1" hangingPunct="1">
              <a:lnSpc>
                <a:spcPct val="90000"/>
              </a:lnSpc>
              <a:defRPr/>
            </a:pPr>
            <a:r>
              <a:rPr lang="en-US" dirty="0" smtClean="0"/>
              <a:t>Jetty is a solid platform constructed perpendicular to the shoreline or breakwater</a:t>
            </a:r>
          </a:p>
          <a:p>
            <a:pPr algn="just" eaLnBrk="1" hangingPunct="1">
              <a:lnSpc>
                <a:spcPct val="90000"/>
              </a:lnSpc>
              <a:defRPr/>
            </a:pPr>
            <a:r>
              <a:rPr lang="en-US" dirty="0" smtClean="0"/>
              <a:t>It provides berth to ships</a:t>
            </a:r>
          </a:p>
          <a:p>
            <a:pPr algn="just" eaLnBrk="1" hangingPunct="1">
              <a:lnSpc>
                <a:spcPct val="90000"/>
              </a:lnSpc>
              <a:defRPr/>
            </a:pPr>
            <a:r>
              <a:rPr lang="en-US" dirty="0" smtClean="0"/>
              <a:t>It is used for handling inflammable materials like petrol, diesel, kerosene, crude oil etc.</a:t>
            </a:r>
          </a:p>
          <a:p>
            <a:pPr algn="just" eaLnBrk="1" hangingPunct="1">
              <a:lnSpc>
                <a:spcPct val="90000"/>
              </a:lnSpc>
              <a:defRPr/>
            </a:pPr>
            <a:r>
              <a:rPr lang="en-US" dirty="0" smtClean="0"/>
              <a:t>It can be used for dredging in the approach channel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4704"/>
            <a:ext cx="9144000" cy="6093296"/>
          </a:xfrm>
        </p:spPr>
        <p:txBody>
          <a:bodyPr>
            <a:normAutofit/>
          </a:bodyPr>
          <a:lstStyle/>
          <a:p>
            <a:pPr marL="0" lvl="1" indent="0" algn="just">
              <a:buClr>
                <a:schemeClr val="tx1"/>
              </a:buClr>
              <a:buSzPct val="95000"/>
              <a:buNone/>
            </a:pPr>
            <a:r>
              <a:rPr lang="en-US" sz="2800" dirty="0" smtClean="0">
                <a:latin typeface="Times New Roman" pitchFamily="18" charset="0"/>
                <a:cs typeface="Times New Roman" pitchFamily="18" charset="0"/>
              </a:rPr>
              <a:t>	Due to gravitational force of sun and moon there is rise and fall in ocea</a:t>
            </a:r>
            <a:r>
              <a:rPr lang="en-US" dirty="0" smtClean="0">
                <a:latin typeface="Times New Roman" pitchFamily="18" charset="0"/>
                <a:cs typeface="Times New Roman" pitchFamily="18" charset="0"/>
              </a:rPr>
              <a:t>n waters called </a:t>
            </a:r>
            <a:r>
              <a:rPr lang="en-US" b="1" dirty="0" smtClean="0">
                <a:latin typeface="Times New Roman" pitchFamily="18" charset="0"/>
                <a:cs typeface="Times New Roman" pitchFamily="18" charset="0"/>
              </a:rPr>
              <a:t>TIDES. </a:t>
            </a:r>
            <a:r>
              <a:rPr lang="en-US" dirty="0" smtClean="0">
                <a:latin typeface="Times New Roman" pitchFamily="18" charset="0"/>
                <a:cs typeface="Times New Roman" pitchFamily="18" charset="0"/>
              </a:rPr>
              <a:t>The rise in water level is called </a:t>
            </a:r>
            <a:r>
              <a:rPr lang="en-US" b="1" dirty="0" smtClean="0">
                <a:latin typeface="Times New Roman" pitchFamily="18" charset="0"/>
                <a:cs typeface="Times New Roman" pitchFamily="18" charset="0"/>
              </a:rPr>
              <a:t>high tide</a:t>
            </a:r>
            <a:r>
              <a:rPr lang="en-US" dirty="0" smtClean="0">
                <a:latin typeface="Times New Roman" pitchFamily="18" charset="0"/>
                <a:cs typeface="Times New Roman" pitchFamily="18" charset="0"/>
              </a:rPr>
              <a:t> and fall in water level is called </a:t>
            </a:r>
            <a:r>
              <a:rPr lang="en-US" b="1" dirty="0" smtClean="0">
                <a:latin typeface="Times New Roman" pitchFamily="18" charset="0"/>
                <a:cs typeface="Times New Roman" pitchFamily="18" charset="0"/>
              </a:rPr>
              <a:t>low tides.</a:t>
            </a:r>
          </a:p>
          <a:p>
            <a:pPr marL="0" lvl="1" indent="0" algn="just">
              <a:buClr>
                <a:schemeClr val="tx1"/>
              </a:buClr>
              <a:buSzPct val="95000"/>
              <a:buNone/>
            </a:pPr>
            <a:endParaRPr lang="en-US" b="1" dirty="0" smtClean="0">
              <a:latin typeface="Times New Roman" pitchFamily="18" charset="0"/>
              <a:cs typeface="Times New Roman" pitchFamily="18" charset="0"/>
            </a:endParaRPr>
          </a:p>
          <a:p>
            <a:pPr marL="0" lvl="1" indent="0" algn="just">
              <a:buClr>
                <a:schemeClr val="tx1"/>
              </a:buClr>
              <a:buSzPct val="95000"/>
              <a:buNone/>
            </a:pPr>
            <a:r>
              <a:rPr lang="en-US" dirty="0" smtClean="0">
                <a:latin typeface="Times New Roman" pitchFamily="18" charset="0"/>
                <a:cs typeface="Times New Roman" pitchFamily="18" charset="0"/>
              </a:rPr>
              <a:t>In </a:t>
            </a:r>
            <a:r>
              <a:rPr lang="en-US" b="1" dirty="0" smtClean="0">
                <a:latin typeface="Times New Roman" pitchFamily="18" charset="0"/>
                <a:cs typeface="Times New Roman" pitchFamily="18" charset="0"/>
              </a:rPr>
              <a:t>Mediterranean</a:t>
            </a:r>
            <a:r>
              <a:rPr lang="en-US" dirty="0" smtClean="0">
                <a:latin typeface="Times New Roman" pitchFamily="18" charset="0"/>
                <a:cs typeface="Times New Roman" pitchFamily="18" charset="0"/>
              </a:rPr>
              <a:t> sea, height is 0.5 to 1.0 m. </a:t>
            </a:r>
          </a:p>
          <a:p>
            <a:pPr marL="0" lvl="1" indent="0" algn="just">
              <a:buClr>
                <a:schemeClr val="tx1"/>
              </a:buClr>
              <a:buSzPct val="95000"/>
              <a:buNone/>
            </a:pPr>
            <a:r>
              <a:rPr lang="en-US" sz="2600" dirty="0" smtClean="0">
                <a:latin typeface="Times New Roman" pitchFamily="18" charset="0"/>
                <a:cs typeface="Times New Roman" pitchFamily="18" charset="0"/>
              </a:rPr>
              <a:t>In the </a:t>
            </a:r>
            <a:r>
              <a:rPr lang="en-US" sz="2600" b="1" dirty="0" smtClean="0">
                <a:latin typeface="Times New Roman" pitchFamily="18" charset="0"/>
                <a:cs typeface="Times New Roman" pitchFamily="18" charset="0"/>
              </a:rPr>
              <a:t>Gulf of fundy</a:t>
            </a:r>
            <a:r>
              <a:rPr lang="en-US" sz="2600" dirty="0" smtClean="0">
                <a:latin typeface="Times New Roman" pitchFamily="18" charset="0"/>
                <a:cs typeface="Times New Roman" pitchFamily="18" charset="0"/>
              </a:rPr>
              <a:t>, height is 15 to 20m.</a:t>
            </a:r>
          </a:p>
        </p:txBody>
      </p:sp>
      <p:sp>
        <p:nvSpPr>
          <p:cNvPr id="4" name="Title 2"/>
          <p:cNvSpPr txBox="1">
            <a:spLocks/>
          </p:cNvSpPr>
          <p:nvPr/>
        </p:nvSpPr>
        <p:spPr>
          <a:xfrm>
            <a:off x="214282" y="-27384"/>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TIDES</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pic>
        <p:nvPicPr>
          <p:cNvPr id="2051" name="Picture 3"/>
          <p:cNvPicPr>
            <a:picLocks noChangeAspect="1" noChangeArrowheads="1"/>
          </p:cNvPicPr>
          <p:nvPr/>
        </p:nvPicPr>
        <p:blipFill>
          <a:blip r:embed="rId2" cstate="print"/>
          <a:srcRect/>
          <a:stretch>
            <a:fillRect/>
          </a:stretch>
        </p:blipFill>
        <p:spPr bwMode="auto">
          <a:xfrm>
            <a:off x="5148000" y="3717032"/>
            <a:ext cx="3996000" cy="2520280"/>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0" y="3645024"/>
            <a:ext cx="3995936" cy="2605658"/>
          </a:xfrm>
          <a:prstGeom prst="rect">
            <a:avLst/>
          </a:prstGeom>
          <a:noFill/>
          <a:ln w="9525">
            <a:noFill/>
            <a:miter lim="800000"/>
            <a:headEnd/>
            <a:tailEnd/>
          </a:ln>
        </p:spPr>
      </p:pic>
      <p:sp>
        <p:nvSpPr>
          <p:cNvPr id="7" name="TextBox 6"/>
          <p:cNvSpPr txBox="1"/>
          <p:nvPr/>
        </p:nvSpPr>
        <p:spPr>
          <a:xfrm>
            <a:off x="1" y="6237312"/>
            <a:ext cx="3995936" cy="646331"/>
          </a:xfrm>
          <a:prstGeom prst="rect">
            <a:avLst/>
          </a:prstGeom>
          <a:noFill/>
        </p:spPr>
        <p:txBody>
          <a:bodyPr wrap="square" rtlCol="0">
            <a:spAutoFit/>
          </a:bodyPr>
          <a:lstStyle/>
          <a:p>
            <a:r>
              <a:rPr lang="en-US" b="1" dirty="0" smtClean="0"/>
              <a:t>Connected to Atlantic Ocean, Completely enclosed by land.</a:t>
            </a:r>
            <a:endParaRPr lang="en-IN" b="1" dirty="0"/>
          </a:p>
        </p:txBody>
      </p:sp>
      <p:sp>
        <p:nvSpPr>
          <p:cNvPr id="8" name="TextBox 7"/>
          <p:cNvSpPr txBox="1"/>
          <p:nvPr/>
        </p:nvSpPr>
        <p:spPr>
          <a:xfrm>
            <a:off x="5184576" y="6228020"/>
            <a:ext cx="3995936" cy="369332"/>
          </a:xfrm>
          <a:prstGeom prst="rect">
            <a:avLst/>
          </a:prstGeom>
          <a:noFill/>
        </p:spPr>
        <p:txBody>
          <a:bodyPr wrap="square" rtlCol="0">
            <a:spAutoFit/>
          </a:bodyPr>
          <a:lstStyle/>
          <a:p>
            <a:r>
              <a:rPr lang="en-US" b="1" dirty="0" smtClean="0"/>
              <a:t>It is on the Atlantic Coast.</a:t>
            </a:r>
            <a:endParaRPr lang="en-IN"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229600" cy="774700"/>
          </a:xfrm>
        </p:spPr>
        <p:txBody>
          <a:bodyPr/>
          <a:lstStyle/>
          <a:p>
            <a:pPr eaLnBrk="1" hangingPunct="1">
              <a:defRPr/>
            </a:pPr>
            <a:r>
              <a:rPr lang="en-US" smtClean="0"/>
              <a:t>Types of jetties</a:t>
            </a:r>
          </a:p>
        </p:txBody>
      </p:sp>
      <p:sp>
        <p:nvSpPr>
          <p:cNvPr id="24579" name="Rectangle 3"/>
          <p:cNvSpPr>
            <a:spLocks noGrp="1" noChangeArrowheads="1"/>
          </p:cNvSpPr>
          <p:nvPr>
            <p:ph idx="1"/>
          </p:nvPr>
        </p:nvSpPr>
        <p:spPr>
          <a:xfrm>
            <a:off x="457200" y="1066800"/>
            <a:ext cx="8229600" cy="5562600"/>
          </a:xfrm>
        </p:spPr>
        <p:txBody>
          <a:bodyPr/>
          <a:lstStyle/>
          <a:p>
            <a:pPr marL="609600" indent="-609600" eaLnBrk="1" hangingPunct="1">
              <a:lnSpc>
                <a:spcPct val="90000"/>
              </a:lnSpc>
              <a:buFontTx/>
              <a:buAutoNum type="arabicPeriod"/>
              <a:defRPr/>
            </a:pPr>
            <a:r>
              <a:rPr lang="en-US" sz="2400" smtClean="0"/>
              <a:t>Solid structure-:</a:t>
            </a:r>
          </a:p>
          <a:p>
            <a:pPr marL="609600" indent="-609600" eaLnBrk="1" hangingPunct="1">
              <a:lnSpc>
                <a:spcPct val="90000"/>
              </a:lnSpc>
              <a:defRPr/>
            </a:pPr>
            <a:r>
              <a:rPr lang="en-US" sz="2400" smtClean="0"/>
              <a:t>It is usually of mound breakwater type</a:t>
            </a:r>
          </a:p>
          <a:p>
            <a:pPr marL="609600" indent="-609600" eaLnBrk="1" hangingPunct="1">
              <a:lnSpc>
                <a:spcPct val="90000"/>
              </a:lnSpc>
              <a:defRPr/>
            </a:pPr>
            <a:r>
              <a:rPr lang="en-US" sz="2400" smtClean="0"/>
              <a:t>Used more for the prevention of silting in the entrance channel</a:t>
            </a:r>
          </a:p>
          <a:p>
            <a:pPr marL="609600" indent="-609600" eaLnBrk="1" hangingPunct="1">
              <a:lnSpc>
                <a:spcPct val="90000"/>
              </a:lnSpc>
              <a:buFontTx/>
              <a:buAutoNum type="arabicPeriod" startAt="2"/>
              <a:defRPr/>
            </a:pPr>
            <a:r>
              <a:rPr lang="en-US" sz="2400" smtClean="0"/>
              <a:t>piled structure</a:t>
            </a:r>
          </a:p>
          <a:p>
            <a:pPr marL="609600" indent="-609600" eaLnBrk="1" hangingPunct="1">
              <a:lnSpc>
                <a:spcPct val="90000"/>
              </a:lnSpc>
              <a:buFontTx/>
              <a:buAutoNum type="alphaUcPeriod"/>
              <a:defRPr/>
            </a:pPr>
            <a:r>
              <a:rPr lang="en-US" sz="2400" smtClean="0"/>
              <a:t> open pile jetties</a:t>
            </a:r>
          </a:p>
          <a:p>
            <a:pPr marL="609600" indent="-609600" eaLnBrk="1" hangingPunct="1">
              <a:lnSpc>
                <a:spcPct val="90000"/>
              </a:lnSpc>
              <a:defRPr/>
            </a:pPr>
            <a:r>
              <a:rPr lang="en-US" sz="2400" smtClean="0"/>
              <a:t>Cheaper than the solid type but having same durability</a:t>
            </a:r>
          </a:p>
          <a:p>
            <a:pPr marL="609600" indent="-609600" eaLnBrk="1" hangingPunct="1">
              <a:lnSpc>
                <a:spcPct val="90000"/>
              </a:lnSpc>
              <a:defRPr/>
            </a:pPr>
            <a:r>
              <a:rPr lang="en-US" sz="2400" smtClean="0"/>
              <a:t>Can’t be used where jetty is required to be very wide</a:t>
            </a:r>
          </a:p>
          <a:p>
            <a:pPr marL="609600" indent="-609600" eaLnBrk="1" hangingPunct="1">
              <a:lnSpc>
                <a:spcPct val="90000"/>
              </a:lnSpc>
              <a:defRPr/>
            </a:pPr>
            <a:r>
              <a:rPr lang="en-US" sz="2400" smtClean="0"/>
              <a:t>Timer, R.C.C., steel</a:t>
            </a:r>
          </a:p>
          <a:p>
            <a:pPr marL="609600" indent="-609600" eaLnBrk="1" hangingPunct="1">
              <a:lnSpc>
                <a:spcPct val="90000"/>
              </a:lnSpc>
              <a:defRPr/>
            </a:pPr>
            <a:r>
              <a:rPr lang="en-US" sz="2400" smtClean="0"/>
              <a:t>Steel jetties are supported on screw piles</a:t>
            </a:r>
          </a:p>
          <a:p>
            <a:pPr marL="609600" indent="-609600" eaLnBrk="1" hangingPunct="1">
              <a:lnSpc>
                <a:spcPct val="90000"/>
              </a:lnSpc>
              <a:defRPr/>
            </a:pPr>
            <a:r>
              <a:rPr lang="en-US" sz="2400" smtClean="0"/>
              <a:t>Timer and R.C.C. are suitable for large jetties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58294_timber-jetty_lg"/>
          <p:cNvPicPr>
            <a:picLocks noChangeAspect="1" noChangeArrowheads="1"/>
          </p:cNvPicPr>
          <p:nvPr/>
        </p:nvPicPr>
        <p:blipFill>
          <a:blip r:embed="rId2" cstate="print"/>
          <a:srcRect/>
          <a:stretch>
            <a:fillRect/>
          </a:stretch>
        </p:blipFill>
        <p:spPr bwMode="auto">
          <a:xfrm>
            <a:off x="304800" y="228600"/>
            <a:ext cx="5562600" cy="3867150"/>
          </a:xfrm>
          <a:prstGeom prst="rect">
            <a:avLst/>
          </a:prstGeom>
          <a:noFill/>
          <a:ln w="9525">
            <a:noFill/>
            <a:miter lim="800000"/>
            <a:headEnd/>
            <a:tailEnd/>
          </a:ln>
        </p:spPr>
      </p:pic>
      <p:pic>
        <p:nvPicPr>
          <p:cNvPr id="26627" name="Picture 8" descr="jetty2004_s"/>
          <p:cNvPicPr>
            <a:picLocks noChangeAspect="1" noChangeArrowheads="1"/>
          </p:cNvPicPr>
          <p:nvPr/>
        </p:nvPicPr>
        <p:blipFill>
          <a:blip r:embed="rId3" cstate="print"/>
          <a:srcRect/>
          <a:stretch>
            <a:fillRect/>
          </a:stretch>
        </p:blipFill>
        <p:spPr bwMode="auto">
          <a:xfrm>
            <a:off x="4876800" y="304800"/>
            <a:ext cx="4064000" cy="3733800"/>
          </a:xfrm>
          <a:prstGeom prst="rect">
            <a:avLst/>
          </a:prstGeom>
          <a:noFill/>
          <a:ln w="9525">
            <a:noFill/>
            <a:miter lim="800000"/>
            <a:headEnd/>
            <a:tailEnd/>
          </a:ln>
        </p:spPr>
      </p:pic>
      <p:pic>
        <p:nvPicPr>
          <p:cNvPr id="26628" name="Picture 9" descr="stock-photo-an-old-grungy-timber-jetty-extending-into-the-sea-with-passing-ships-on-the-tan-jetty-which-is-a-95927476"/>
          <p:cNvPicPr>
            <a:picLocks noChangeAspect="1" noChangeArrowheads="1"/>
          </p:cNvPicPr>
          <p:nvPr/>
        </p:nvPicPr>
        <p:blipFill>
          <a:blip r:embed="rId4" cstate="print"/>
          <a:srcRect/>
          <a:stretch>
            <a:fillRect/>
          </a:stretch>
        </p:blipFill>
        <p:spPr bwMode="auto">
          <a:xfrm>
            <a:off x="0" y="3903663"/>
            <a:ext cx="9144000" cy="2954337"/>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228600"/>
            <a:ext cx="8229600" cy="4525963"/>
          </a:xfrm>
        </p:spPr>
        <p:txBody>
          <a:bodyPr/>
          <a:lstStyle/>
          <a:p>
            <a:pPr marL="609600" indent="-609600" eaLnBrk="1" hangingPunct="1">
              <a:buFontTx/>
              <a:buAutoNum type="alphaUcPeriod" startAt="2"/>
              <a:defRPr/>
            </a:pPr>
            <a:r>
              <a:rPr lang="en-US" smtClean="0"/>
              <a:t>piled and cylinder jetties</a:t>
            </a:r>
          </a:p>
          <a:p>
            <a:pPr marL="609600" indent="-609600" eaLnBrk="1" hangingPunct="1">
              <a:defRPr/>
            </a:pPr>
            <a:r>
              <a:rPr lang="en-US" smtClean="0"/>
              <a:t>Piles are completely encased in concrete cylinders</a:t>
            </a:r>
          </a:p>
          <a:p>
            <a:pPr marL="609600" indent="-609600" eaLnBrk="1" hangingPunct="1">
              <a:defRPr/>
            </a:pPr>
            <a:r>
              <a:rPr lang="en-US" smtClean="0"/>
              <a:t>Piles carry loads of whole structure and cylinders don’t</a:t>
            </a:r>
          </a:p>
          <a:p>
            <a:pPr marL="609600" indent="-609600" eaLnBrk="1" hangingPunct="1">
              <a:defRPr/>
            </a:pPr>
            <a:r>
              <a:rPr lang="en-US" smtClean="0"/>
              <a:t>Capable of sustaining heavy impacts from ships</a:t>
            </a:r>
          </a:p>
        </p:txBody>
      </p:sp>
      <p:pic>
        <p:nvPicPr>
          <p:cNvPr id="27651" name="Picture 4" descr="Scale-1-inch-12-feet-210"/>
          <p:cNvPicPr>
            <a:picLocks noChangeAspect="1" noChangeArrowheads="1"/>
          </p:cNvPicPr>
          <p:nvPr/>
        </p:nvPicPr>
        <p:blipFill>
          <a:blip r:embed="rId2" cstate="print"/>
          <a:srcRect/>
          <a:stretch>
            <a:fillRect/>
          </a:stretch>
        </p:blipFill>
        <p:spPr bwMode="auto">
          <a:xfrm>
            <a:off x="1600200" y="4038600"/>
            <a:ext cx="5524500" cy="28194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92100"/>
            <a:ext cx="8229600" cy="850900"/>
          </a:xfrm>
        </p:spPr>
        <p:txBody>
          <a:bodyPr/>
          <a:lstStyle/>
          <a:p>
            <a:pPr eaLnBrk="1" hangingPunct="1">
              <a:defRPr/>
            </a:pPr>
            <a:r>
              <a:rPr lang="en-US" smtClean="0"/>
              <a:t>Pier</a:t>
            </a:r>
          </a:p>
        </p:txBody>
      </p:sp>
      <p:sp>
        <p:nvSpPr>
          <p:cNvPr id="33795" name="Rectangle 3"/>
          <p:cNvSpPr>
            <a:spLocks noGrp="1" noChangeArrowheads="1"/>
          </p:cNvSpPr>
          <p:nvPr>
            <p:ph idx="1"/>
          </p:nvPr>
        </p:nvSpPr>
        <p:spPr>
          <a:xfrm>
            <a:off x="457200" y="1447800"/>
            <a:ext cx="8229600" cy="4114800"/>
          </a:xfrm>
        </p:spPr>
        <p:txBody>
          <a:bodyPr>
            <a:normAutofit fontScale="92500" lnSpcReduction="20000"/>
          </a:bodyPr>
          <a:lstStyle/>
          <a:p>
            <a:pPr eaLnBrk="1" hangingPunct="1">
              <a:lnSpc>
                <a:spcPct val="90000"/>
              </a:lnSpc>
              <a:defRPr/>
            </a:pPr>
            <a:r>
              <a:rPr lang="en-US" sz="2800" smtClean="0"/>
              <a:t>Piers are the wharves built at angle with the shore.</a:t>
            </a:r>
          </a:p>
          <a:p>
            <a:pPr eaLnBrk="1" hangingPunct="1">
              <a:lnSpc>
                <a:spcPct val="90000"/>
              </a:lnSpc>
              <a:defRPr/>
            </a:pPr>
            <a:r>
              <a:rPr lang="en-US" sz="2800" smtClean="0"/>
              <a:t>On both sides of a pier berths are provided.</a:t>
            </a:r>
          </a:p>
          <a:p>
            <a:pPr eaLnBrk="1" hangingPunct="1">
              <a:lnSpc>
                <a:spcPct val="90000"/>
              </a:lnSpc>
              <a:buFontTx/>
              <a:buNone/>
              <a:defRPr/>
            </a:pPr>
            <a:endParaRPr lang="en-US" sz="2800" smtClean="0"/>
          </a:p>
          <a:p>
            <a:pPr eaLnBrk="1" hangingPunct="1">
              <a:lnSpc>
                <a:spcPct val="90000"/>
              </a:lnSpc>
              <a:buFontTx/>
              <a:buNone/>
              <a:defRPr/>
            </a:pPr>
            <a:r>
              <a:rPr lang="en-US" sz="2800" smtClean="0"/>
              <a:t>Type-: open or solid construction</a:t>
            </a:r>
          </a:p>
          <a:p>
            <a:pPr eaLnBrk="1" hangingPunct="1">
              <a:lnSpc>
                <a:spcPct val="90000"/>
              </a:lnSpc>
              <a:buFontTx/>
              <a:buNone/>
              <a:defRPr/>
            </a:pPr>
            <a:endParaRPr lang="en-US" sz="2800" smtClean="0"/>
          </a:p>
          <a:p>
            <a:pPr eaLnBrk="1" hangingPunct="1">
              <a:lnSpc>
                <a:spcPct val="90000"/>
              </a:lnSpc>
              <a:defRPr/>
            </a:pPr>
            <a:r>
              <a:rPr lang="en-US" sz="2800" smtClean="0"/>
              <a:t>Open pier are constructed over open water on exposed timber or concrete piles</a:t>
            </a:r>
          </a:p>
          <a:p>
            <a:pPr eaLnBrk="1" hangingPunct="1">
              <a:lnSpc>
                <a:spcPct val="90000"/>
              </a:lnSpc>
              <a:defRPr/>
            </a:pPr>
            <a:r>
              <a:rPr lang="en-US" sz="2800" smtClean="0"/>
              <a:t>Open pier are used where minimum restriction of currents is specified</a:t>
            </a:r>
          </a:p>
          <a:p>
            <a:pPr eaLnBrk="1" hangingPunct="1">
              <a:lnSpc>
                <a:spcPct val="90000"/>
              </a:lnSpc>
              <a:defRPr/>
            </a:pPr>
            <a:r>
              <a:rPr lang="en-US" sz="2800" smtClean="0"/>
              <a:t>These piers are relatively more economical as narrow piers in deep water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install04_02_lg"/>
          <p:cNvPicPr>
            <a:picLocks noChangeAspect="1" noChangeArrowheads="1"/>
          </p:cNvPicPr>
          <p:nvPr/>
        </p:nvPicPr>
        <p:blipFill>
          <a:blip r:embed="rId2" cstate="print"/>
          <a:srcRect/>
          <a:stretch>
            <a:fillRect/>
          </a:stretch>
        </p:blipFill>
        <p:spPr bwMode="auto">
          <a:xfrm>
            <a:off x="0" y="0"/>
            <a:ext cx="4495800" cy="3289300"/>
          </a:xfrm>
          <a:prstGeom prst="rect">
            <a:avLst/>
          </a:prstGeom>
          <a:noFill/>
          <a:ln w="9525">
            <a:noFill/>
            <a:miter lim="800000"/>
            <a:headEnd/>
            <a:tailEnd/>
          </a:ln>
        </p:spPr>
      </p:pic>
      <p:pic>
        <p:nvPicPr>
          <p:cNvPr id="29699" name="Picture 5" descr="Rockbond_2438402_93802_image"/>
          <p:cNvPicPr>
            <a:picLocks noChangeAspect="1" noChangeArrowheads="1"/>
          </p:cNvPicPr>
          <p:nvPr/>
        </p:nvPicPr>
        <p:blipFill>
          <a:blip r:embed="rId3" cstate="print"/>
          <a:srcRect/>
          <a:stretch>
            <a:fillRect/>
          </a:stretch>
        </p:blipFill>
        <p:spPr bwMode="auto">
          <a:xfrm>
            <a:off x="0" y="3276600"/>
            <a:ext cx="9144000" cy="3581400"/>
          </a:xfrm>
          <a:prstGeom prst="rect">
            <a:avLst/>
          </a:prstGeom>
          <a:noFill/>
          <a:ln w="9525">
            <a:noFill/>
            <a:miter lim="800000"/>
            <a:headEnd/>
            <a:tailEnd/>
          </a:ln>
        </p:spPr>
      </p:pic>
      <p:pic>
        <p:nvPicPr>
          <p:cNvPr id="29700" name="Picture 6" descr="project_pier-d"/>
          <p:cNvPicPr>
            <a:picLocks noChangeAspect="1" noChangeArrowheads="1"/>
          </p:cNvPicPr>
          <p:nvPr/>
        </p:nvPicPr>
        <p:blipFill>
          <a:blip r:embed="rId4" cstate="print"/>
          <a:srcRect/>
          <a:stretch>
            <a:fillRect/>
          </a:stretch>
        </p:blipFill>
        <p:spPr bwMode="auto">
          <a:xfrm>
            <a:off x="4495800" y="0"/>
            <a:ext cx="4648200" cy="32766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457200" y="76200"/>
            <a:ext cx="8229600" cy="5638800"/>
          </a:xfrm>
        </p:spPr>
        <p:txBody>
          <a:bodyPr/>
          <a:lstStyle/>
          <a:p>
            <a:pPr eaLnBrk="1" hangingPunct="1">
              <a:lnSpc>
                <a:spcPct val="90000"/>
              </a:lnSpc>
              <a:defRPr/>
            </a:pPr>
            <a:r>
              <a:rPr lang="en-US" sz="2400" smtClean="0"/>
              <a:t>Solid piers are built of materials like earth or rock fill</a:t>
            </a:r>
          </a:p>
          <a:p>
            <a:pPr eaLnBrk="1" hangingPunct="1">
              <a:lnSpc>
                <a:spcPct val="90000"/>
              </a:lnSpc>
              <a:defRPr/>
            </a:pPr>
            <a:r>
              <a:rPr lang="en-US" sz="2400" smtClean="0"/>
              <a:t>It offer more resistance to impact and wave action.</a:t>
            </a:r>
          </a:p>
          <a:p>
            <a:pPr eaLnBrk="1" hangingPunct="1">
              <a:lnSpc>
                <a:spcPct val="90000"/>
              </a:lnSpc>
              <a:defRPr/>
            </a:pPr>
            <a:r>
              <a:rPr lang="en-US" sz="2400" smtClean="0"/>
              <a:t>More stable and more economical than open pier</a:t>
            </a:r>
          </a:p>
          <a:p>
            <a:pPr eaLnBrk="1" hangingPunct="1">
              <a:lnSpc>
                <a:spcPct val="90000"/>
              </a:lnSpc>
              <a:defRPr/>
            </a:pPr>
            <a:r>
              <a:rPr lang="en-US" sz="2400" smtClean="0"/>
              <a:t>the water area between two adjacent piers is known as slip</a:t>
            </a:r>
          </a:p>
          <a:p>
            <a:pPr eaLnBrk="1" hangingPunct="1">
              <a:lnSpc>
                <a:spcPct val="90000"/>
              </a:lnSpc>
              <a:defRPr/>
            </a:pPr>
            <a:r>
              <a:rPr lang="en-US" sz="2400" smtClean="0"/>
              <a:t>Width of slip=3 or 4 X beam of the largest ship to be accommodated</a:t>
            </a:r>
          </a:p>
          <a:p>
            <a:pPr eaLnBrk="1" hangingPunct="1">
              <a:lnSpc>
                <a:spcPct val="90000"/>
              </a:lnSpc>
              <a:defRPr/>
            </a:pPr>
            <a:r>
              <a:rPr lang="en-US" sz="2400" smtClean="0"/>
              <a:t>No provision should be made for cargo storage</a:t>
            </a:r>
          </a:p>
          <a:p>
            <a:pPr eaLnBrk="1" hangingPunct="1">
              <a:lnSpc>
                <a:spcPct val="90000"/>
              </a:lnSpc>
              <a:defRPr/>
            </a:pPr>
            <a:r>
              <a:rPr lang="en-US" sz="2400" smtClean="0"/>
              <a:t>Guidelines-: design load=30 kg/cm2, concentrated live load=5 tone truck, 15 tone locomotive crane, horizontal thrust on a pier head bent may be taken as 1% of the maximum weight of the vessel to be berthed</a:t>
            </a:r>
          </a:p>
          <a:p>
            <a:pPr eaLnBrk="1" hangingPunct="1">
              <a:lnSpc>
                <a:spcPct val="90000"/>
              </a:lnSpc>
              <a:defRPr/>
            </a:pPr>
            <a:endParaRPr lang="en-US" sz="2400" smtClean="0"/>
          </a:p>
        </p:txBody>
      </p:sp>
      <p:pic>
        <p:nvPicPr>
          <p:cNvPr id="30723" name="Picture 4" descr="500px-3rd_Herne_Bay_Pier_1909_008"/>
          <p:cNvPicPr>
            <a:picLocks noChangeAspect="1" noChangeArrowheads="1"/>
          </p:cNvPicPr>
          <p:nvPr/>
        </p:nvPicPr>
        <p:blipFill>
          <a:blip r:embed="rId2" cstate="print"/>
          <a:srcRect/>
          <a:stretch>
            <a:fillRect/>
          </a:stretch>
        </p:blipFill>
        <p:spPr bwMode="auto">
          <a:xfrm>
            <a:off x="152400" y="4495800"/>
            <a:ext cx="8534400" cy="2209800"/>
          </a:xfrm>
          <a:prstGeom prst="rect">
            <a:avLst/>
          </a:prstGeom>
          <a:noFill/>
          <a:ln w="9525">
            <a:noFill/>
            <a:miter lim="800000"/>
            <a:headEnd/>
            <a:tailEnd/>
          </a:ln>
        </p:spPr>
      </p:pic>
      <p:sp>
        <p:nvSpPr>
          <p:cNvPr id="30724" name="AutoShape 6"/>
          <p:cNvSpPr>
            <a:spLocks noChangeArrowheads="1"/>
          </p:cNvSpPr>
          <p:nvPr/>
        </p:nvSpPr>
        <p:spPr bwMode="auto">
          <a:xfrm>
            <a:off x="7620000" y="5638800"/>
            <a:ext cx="304800" cy="762000"/>
          </a:xfrm>
          <a:prstGeom prst="downArrow">
            <a:avLst>
              <a:gd name="adj1" fmla="val 50000"/>
              <a:gd name="adj2" fmla="val 62500"/>
            </a:avLst>
          </a:prstGeom>
          <a:solidFill>
            <a:schemeClr val="bg1"/>
          </a:solidFill>
          <a:ln w="9525" algn="ctr">
            <a:noFill/>
            <a:miter lim="800000"/>
            <a:headEnd/>
            <a:tailEnd/>
          </a:ln>
        </p:spPr>
        <p:txBody>
          <a:bodyPr wrap="none" anchor="ctr"/>
          <a:lstStyle/>
          <a:p>
            <a:endParaRPr lang="en-US"/>
          </a:p>
        </p:txBody>
      </p:sp>
      <p:sp>
        <p:nvSpPr>
          <p:cNvPr id="30725" name="Text Box 7"/>
          <p:cNvSpPr txBox="1">
            <a:spLocks noChangeArrowheads="1"/>
          </p:cNvSpPr>
          <p:nvPr/>
        </p:nvSpPr>
        <p:spPr bwMode="auto">
          <a:xfrm>
            <a:off x="7543800" y="5410200"/>
            <a:ext cx="1295400" cy="530225"/>
          </a:xfrm>
          <a:prstGeom prst="rect">
            <a:avLst/>
          </a:prstGeom>
          <a:noFill/>
          <a:ln w="9525" algn="ctr">
            <a:noFill/>
            <a:miter lim="800000"/>
            <a:headEnd/>
            <a:tailEnd/>
          </a:ln>
        </p:spPr>
        <p:txBody>
          <a:bodyPr>
            <a:spAutoFit/>
          </a:bodyPr>
          <a:lstStyle/>
          <a:p>
            <a:pPr marL="342900" indent="-342900">
              <a:spcBef>
                <a:spcPct val="50000"/>
              </a:spcBef>
            </a:pPr>
            <a:r>
              <a:rPr lang="en-US">
                <a:solidFill>
                  <a:srgbClr val="FFFF00"/>
                </a:solidFill>
              </a:rPr>
              <a:t>Solid pier</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0"/>
            <a:ext cx="8229600" cy="622300"/>
          </a:xfrm>
        </p:spPr>
        <p:txBody>
          <a:bodyPr>
            <a:normAutofit fontScale="90000"/>
          </a:bodyPr>
          <a:lstStyle/>
          <a:p>
            <a:pPr eaLnBrk="1" hangingPunct="1">
              <a:defRPr/>
            </a:pPr>
            <a:r>
              <a:rPr lang="en-US" sz="4000" smtClean="0"/>
              <a:t>Pier heads</a:t>
            </a:r>
          </a:p>
        </p:txBody>
      </p:sp>
      <p:sp>
        <p:nvSpPr>
          <p:cNvPr id="35843" name="Rectangle 3"/>
          <p:cNvSpPr>
            <a:spLocks noGrp="1" noChangeArrowheads="1"/>
          </p:cNvSpPr>
          <p:nvPr>
            <p:ph idx="1"/>
          </p:nvPr>
        </p:nvSpPr>
        <p:spPr>
          <a:xfrm>
            <a:off x="457200" y="762000"/>
            <a:ext cx="8229600" cy="5638800"/>
          </a:xfrm>
        </p:spPr>
        <p:txBody>
          <a:bodyPr/>
          <a:lstStyle/>
          <a:p>
            <a:pPr eaLnBrk="1" hangingPunct="1">
              <a:lnSpc>
                <a:spcPct val="80000"/>
              </a:lnSpc>
              <a:defRPr/>
            </a:pPr>
            <a:r>
              <a:rPr lang="en-US" sz="2800" smtClean="0"/>
              <a:t>Definition-: </a:t>
            </a:r>
          </a:p>
          <a:p>
            <a:pPr eaLnBrk="1" hangingPunct="1">
              <a:lnSpc>
                <a:spcPct val="80000"/>
              </a:lnSpc>
              <a:buFontTx/>
              <a:buNone/>
              <a:defRPr/>
            </a:pPr>
            <a:r>
              <a:rPr lang="en-US" sz="2800" smtClean="0"/>
              <a:t>A pier head is a structure constructed at the tip of a breakwater near the harbour entrance.</a:t>
            </a:r>
          </a:p>
          <a:p>
            <a:pPr eaLnBrk="1" hangingPunct="1">
              <a:lnSpc>
                <a:spcPct val="80000"/>
              </a:lnSpc>
              <a:defRPr/>
            </a:pPr>
            <a:r>
              <a:rPr lang="en-US" sz="2800" smtClean="0"/>
              <a:t>It helps in demarcating clearly the approach channel.</a:t>
            </a:r>
          </a:p>
          <a:p>
            <a:pPr eaLnBrk="1" hangingPunct="1">
              <a:lnSpc>
                <a:spcPct val="80000"/>
              </a:lnSpc>
              <a:defRPr/>
            </a:pPr>
            <a:r>
              <a:rPr lang="en-US" sz="2800" smtClean="0"/>
              <a:t>It protects the breakwater section  immediately adjacent to it.</a:t>
            </a:r>
          </a:p>
          <a:p>
            <a:pPr eaLnBrk="1" hangingPunct="1">
              <a:lnSpc>
                <a:spcPct val="80000"/>
              </a:lnSpc>
              <a:defRPr/>
            </a:pPr>
            <a:r>
              <a:rPr lang="en-US" sz="2800" smtClean="0"/>
              <a:t>It should be self-sustained and properly anchored</a:t>
            </a:r>
          </a:p>
          <a:p>
            <a:pPr eaLnBrk="1" hangingPunct="1">
              <a:lnSpc>
                <a:spcPct val="80000"/>
              </a:lnSpc>
              <a:defRPr/>
            </a:pPr>
            <a:r>
              <a:rPr lang="en-US" sz="2800" smtClean="0"/>
              <a:t>It is exposed on three sides and subjected to worst forces</a:t>
            </a:r>
          </a:p>
          <a:p>
            <a:pPr eaLnBrk="1" hangingPunct="1">
              <a:lnSpc>
                <a:spcPct val="80000"/>
              </a:lnSpc>
              <a:defRPr/>
            </a:pPr>
            <a:r>
              <a:rPr lang="en-US" sz="2800" smtClean="0"/>
              <a:t>Constructed as an independent monolith without any step or projection at its base.</a:t>
            </a:r>
          </a:p>
          <a:p>
            <a:pPr eaLnBrk="1" hangingPunct="1">
              <a:lnSpc>
                <a:spcPct val="80000"/>
              </a:lnSpc>
              <a:defRPr/>
            </a:pPr>
            <a:r>
              <a:rPr lang="en-US" sz="2800" smtClean="0"/>
              <a:t>Provide a vertical joint separating the pier head and breakwater.</a:t>
            </a:r>
          </a:p>
          <a:p>
            <a:pPr eaLnBrk="1" hangingPunct="1">
              <a:lnSpc>
                <a:spcPct val="80000"/>
              </a:lnSpc>
              <a:defRPr/>
            </a:pPr>
            <a:r>
              <a:rPr lang="en-US" sz="2800" smtClean="0"/>
              <a:t>It should be furnished with lantern or light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kenosha_pierhead_gsa"/>
          <p:cNvPicPr>
            <a:picLocks noChangeAspect="1" noChangeArrowheads="1"/>
          </p:cNvPicPr>
          <p:nvPr/>
        </p:nvPicPr>
        <p:blipFill>
          <a:blip r:embed="rId2" cstate="print"/>
          <a:srcRect/>
          <a:stretch>
            <a:fillRect/>
          </a:stretch>
        </p:blipFill>
        <p:spPr bwMode="auto">
          <a:xfrm>
            <a:off x="0" y="0"/>
            <a:ext cx="9144000" cy="686435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defRPr/>
            </a:pPr>
            <a:r>
              <a:rPr lang="en-US" sz="4800" b="1" dirty="0" smtClean="0">
                <a:latin typeface="Algerian" pitchFamily="82" charset="0"/>
              </a:rPr>
              <a:t>Dolphins </a:t>
            </a:r>
          </a:p>
        </p:txBody>
      </p:sp>
      <p:sp>
        <p:nvSpPr>
          <p:cNvPr id="37891" name="Rectangle 3"/>
          <p:cNvSpPr>
            <a:spLocks noGrp="1" noChangeArrowheads="1"/>
          </p:cNvSpPr>
          <p:nvPr>
            <p:ph idx="1"/>
          </p:nvPr>
        </p:nvSpPr>
        <p:spPr/>
        <p:txBody>
          <a:bodyPr/>
          <a:lstStyle/>
          <a:p>
            <a:pPr marL="660400" indent="-660400" eaLnBrk="1" hangingPunct="1">
              <a:lnSpc>
                <a:spcPct val="90000"/>
              </a:lnSpc>
              <a:defRPr/>
            </a:pPr>
            <a:r>
              <a:rPr lang="en-US" dirty="0" smtClean="0"/>
              <a:t>They are the marine structures located at the entrance of the locked or alongside a pier or a wharf</a:t>
            </a:r>
          </a:p>
          <a:p>
            <a:pPr marL="660400" indent="-660400" eaLnBrk="1" hangingPunct="1">
              <a:lnSpc>
                <a:spcPct val="90000"/>
              </a:lnSpc>
              <a:buFontTx/>
              <a:buNone/>
              <a:defRPr/>
            </a:pPr>
            <a:r>
              <a:rPr lang="en-US" dirty="0" smtClean="0"/>
              <a:t>Uses-:</a:t>
            </a:r>
          </a:p>
          <a:p>
            <a:pPr marL="660400" indent="-660400" eaLnBrk="1" hangingPunct="1">
              <a:lnSpc>
                <a:spcPct val="90000"/>
              </a:lnSpc>
              <a:buFontTx/>
              <a:buAutoNum type="romanLcPeriod"/>
              <a:defRPr/>
            </a:pPr>
            <a:r>
              <a:rPr lang="en-US" dirty="0" smtClean="0"/>
              <a:t>to absorb the impact force of the ships</a:t>
            </a:r>
          </a:p>
          <a:p>
            <a:pPr marL="660400" indent="-660400" eaLnBrk="1" hangingPunct="1">
              <a:lnSpc>
                <a:spcPct val="90000"/>
              </a:lnSpc>
              <a:buFontTx/>
              <a:buAutoNum type="romanLcPeriod"/>
              <a:defRPr/>
            </a:pPr>
            <a:r>
              <a:rPr lang="en-US" dirty="0" smtClean="0"/>
              <a:t>to provide mooring facilities i.e. for tying up ships</a:t>
            </a:r>
          </a:p>
          <a:p>
            <a:pPr marL="660400" indent="-660400" eaLnBrk="1" hangingPunct="1">
              <a:lnSpc>
                <a:spcPct val="90000"/>
              </a:lnSpc>
              <a:buFontTx/>
              <a:buAutoNum type="romanLcPeriod"/>
              <a:defRPr/>
            </a:pPr>
            <a:r>
              <a:rPr lang="en-US" dirty="0" smtClean="0"/>
              <a:t>they are also used to shorten the length of piers and wharves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57200" y="228600"/>
            <a:ext cx="8229600" cy="6629400"/>
          </a:xfrm>
        </p:spPr>
        <p:txBody>
          <a:bodyPr>
            <a:normAutofit fontScale="92500"/>
          </a:bodyPr>
          <a:lstStyle/>
          <a:p>
            <a:pPr marL="609600" indent="-609600" eaLnBrk="1" hangingPunct="1">
              <a:lnSpc>
                <a:spcPct val="80000"/>
              </a:lnSpc>
              <a:buFontTx/>
              <a:buNone/>
              <a:defRPr/>
            </a:pPr>
            <a:r>
              <a:rPr lang="en-US" sz="3000" b="1" dirty="0" smtClean="0">
                <a:latin typeface="Algerian" pitchFamily="82" charset="0"/>
              </a:rPr>
              <a:t>Types-:</a:t>
            </a:r>
          </a:p>
          <a:p>
            <a:pPr marL="609600" indent="-609600" eaLnBrk="1" hangingPunct="1">
              <a:lnSpc>
                <a:spcPct val="150000"/>
              </a:lnSpc>
              <a:buFontTx/>
              <a:buAutoNum type="arabicPeriod"/>
              <a:defRPr/>
            </a:pPr>
            <a:r>
              <a:rPr lang="en-US" sz="3000" b="1" dirty="0" smtClean="0">
                <a:latin typeface="Algerian" pitchFamily="82" charset="0"/>
              </a:rPr>
              <a:t>Breasting Type</a:t>
            </a:r>
          </a:p>
          <a:p>
            <a:pPr marL="609600" indent="-609600" eaLnBrk="1" hangingPunct="1">
              <a:lnSpc>
                <a:spcPct val="150000"/>
              </a:lnSpc>
              <a:defRPr/>
            </a:pPr>
            <a:r>
              <a:rPr lang="en-US" sz="2800" dirty="0" smtClean="0"/>
              <a:t>Provided in front o the sea face of the pier of wharf.</a:t>
            </a:r>
          </a:p>
          <a:p>
            <a:pPr marL="609600" indent="-609600" eaLnBrk="1" hangingPunct="1">
              <a:lnSpc>
                <a:spcPct val="150000"/>
              </a:lnSpc>
              <a:defRPr/>
            </a:pPr>
            <a:r>
              <a:rPr lang="en-US" sz="2800" dirty="0" smtClean="0"/>
              <a:t>Designed to take the impact of ship while docking and are equipped with fenders</a:t>
            </a:r>
          </a:p>
          <a:p>
            <a:pPr marL="609600" indent="-609600" eaLnBrk="1" hangingPunct="1">
              <a:lnSpc>
                <a:spcPct val="150000"/>
              </a:lnSpc>
              <a:defRPr/>
            </a:pPr>
            <a:r>
              <a:rPr lang="en-US" sz="2800" dirty="0" smtClean="0"/>
              <a:t>Also have bollards and mooring post</a:t>
            </a:r>
          </a:p>
          <a:p>
            <a:pPr marL="609600" indent="-609600" eaLnBrk="1" hangingPunct="1">
              <a:lnSpc>
                <a:spcPct val="150000"/>
              </a:lnSpc>
              <a:defRPr/>
            </a:pPr>
            <a:r>
              <a:rPr lang="en-US" sz="2800" dirty="0" smtClean="0"/>
              <a:t>Mooring lines provided by breasting dolphins are not sufficient enough to hold the vessel against currents away from the berth, mooring dolphin are provided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 y="1000108"/>
            <a:ext cx="9144000" cy="5857892"/>
          </a:xfrm>
        </p:spPr>
        <p:txBody>
          <a:bodyPr>
            <a:normAutofit/>
          </a:bodyPr>
          <a:lstStyle/>
          <a:p>
            <a:pPr marL="0" lvl="1" indent="0" algn="just">
              <a:buClr>
                <a:schemeClr val="tx1"/>
              </a:buClr>
              <a:buSzPct val="95000"/>
              <a:buFont typeface="Wingdings" pitchFamily="2" charset="2"/>
              <a:buChar char="q"/>
            </a:pPr>
            <a:r>
              <a:rPr lang="en-US" sz="2600" b="1" dirty="0" smtClean="0">
                <a:latin typeface="Times New Roman" pitchFamily="18" charset="0"/>
                <a:cs typeface="Times New Roman" pitchFamily="18" charset="0"/>
              </a:rPr>
              <a:t>Types of Tides:-	</a:t>
            </a:r>
          </a:p>
          <a:p>
            <a:pPr marL="0" lvl="1" indent="0" algn="just">
              <a:buClr>
                <a:schemeClr val="tx1"/>
              </a:buClr>
              <a:buSzPct val="95000"/>
              <a:buNone/>
            </a:pPr>
            <a:endParaRPr lang="en-US" sz="2600" b="1" dirty="0" smtClean="0">
              <a:latin typeface="Times New Roman" pitchFamily="18" charset="0"/>
              <a:cs typeface="Times New Roman" pitchFamily="18" charset="0"/>
            </a:endParaRPr>
          </a:p>
          <a:p>
            <a:pPr marL="0" lvl="1" indent="0" algn="just">
              <a:buClr>
                <a:schemeClr val="tx1"/>
              </a:buClr>
              <a:buSzPct val="95000"/>
              <a:buFont typeface="Wingdings" pitchFamily="2" charset="2"/>
              <a:buChar char="ü"/>
              <a:tabLst>
                <a:tab pos="1965325" algn="l"/>
                <a:tab pos="2149475" algn="l"/>
              </a:tabLst>
            </a:pPr>
            <a:r>
              <a:rPr lang="en-US" sz="2600" b="1" dirty="0" smtClean="0">
                <a:latin typeface="Times New Roman" pitchFamily="18" charset="0"/>
                <a:cs typeface="Times New Roman" pitchFamily="18" charset="0"/>
              </a:rPr>
              <a:t>Spring Tide:- </a:t>
            </a:r>
            <a:r>
              <a:rPr lang="en-US" sz="2600" dirty="0" smtClean="0">
                <a:latin typeface="Times New Roman" pitchFamily="18" charset="0"/>
                <a:cs typeface="Times New Roman" pitchFamily="18" charset="0"/>
              </a:rPr>
              <a:t>These are highest tides which occur when sun, moon and earth fall in line.</a:t>
            </a:r>
          </a:p>
          <a:p>
            <a:pPr marL="0" lvl="1" indent="0" algn="just">
              <a:buClr>
                <a:schemeClr val="tx1"/>
              </a:buClr>
              <a:buSzPct val="95000"/>
              <a:buFont typeface="Wingdings" pitchFamily="2" charset="2"/>
              <a:buChar char="ü"/>
              <a:tabLst>
                <a:tab pos="1965325" algn="l"/>
                <a:tab pos="2149475" algn="l"/>
              </a:tabLst>
            </a:pPr>
            <a:endParaRPr lang="en-US" sz="2600" dirty="0" smtClean="0">
              <a:latin typeface="Times New Roman" pitchFamily="18" charset="0"/>
              <a:cs typeface="Times New Roman" pitchFamily="18" charset="0"/>
            </a:endParaRPr>
          </a:p>
          <a:p>
            <a:pPr marL="0" lvl="1" indent="0" algn="just">
              <a:buClr>
                <a:schemeClr val="tx1"/>
              </a:buClr>
              <a:buSzPct val="95000"/>
              <a:buFont typeface="Wingdings" pitchFamily="2" charset="2"/>
              <a:buChar char="ü"/>
            </a:pPr>
            <a:endParaRPr lang="en-US" sz="2600" dirty="0" smtClean="0">
              <a:latin typeface="Times New Roman" pitchFamily="18" charset="0"/>
              <a:cs typeface="Times New Roman" pitchFamily="18" charset="0"/>
            </a:endParaRPr>
          </a:p>
          <a:p>
            <a:pPr marL="0" lvl="1" indent="0" algn="just">
              <a:buClr>
                <a:schemeClr val="tx1"/>
              </a:buClr>
              <a:buSzPct val="95000"/>
              <a:buFont typeface="Wingdings" pitchFamily="2" charset="2"/>
              <a:buChar char="ü"/>
            </a:pPr>
            <a:endParaRPr lang="en-US" sz="2600" dirty="0" smtClean="0">
              <a:latin typeface="Times New Roman" pitchFamily="18" charset="0"/>
              <a:cs typeface="Times New Roman" pitchFamily="18" charset="0"/>
            </a:endParaRPr>
          </a:p>
          <a:p>
            <a:pPr marL="0" lvl="1" indent="0" algn="just">
              <a:buClr>
                <a:schemeClr val="tx1"/>
              </a:buClr>
              <a:buSzPct val="95000"/>
              <a:buNone/>
            </a:pPr>
            <a:endParaRPr lang="en-US" sz="2600" b="1" dirty="0" smtClean="0">
              <a:latin typeface="Times New Roman" pitchFamily="18" charset="0"/>
              <a:cs typeface="Times New Roman" pitchFamily="18" charset="0"/>
            </a:endParaRPr>
          </a:p>
        </p:txBody>
      </p:sp>
      <p:sp>
        <p:nvSpPr>
          <p:cNvPr id="4" name="Title 2"/>
          <p:cNvSpPr txBox="1">
            <a:spLocks/>
          </p:cNvSpPr>
          <p:nvPr/>
        </p:nvSpPr>
        <p:spPr>
          <a:xfrm>
            <a:off x="214282" y="-27384"/>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TIDES </a:t>
            </a:r>
            <a:r>
              <a:rPr kumimoji="0" lang="en-US" sz="30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r>
              <a:rPr kumimoji="0" lang="en-US" sz="3000" b="0" i="0" strike="noStrike" kern="1200" cap="none" spc="-100" normalizeH="0" baseline="0" noProof="0" dirty="0" err="1"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conti</a:t>
            </a:r>
            <a:r>
              <a:rPr kumimoji="0" lang="en-US" sz="30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pic>
        <p:nvPicPr>
          <p:cNvPr id="3074" name="Picture 2"/>
          <p:cNvPicPr>
            <a:picLocks noChangeAspect="1" noChangeArrowheads="1"/>
          </p:cNvPicPr>
          <p:nvPr/>
        </p:nvPicPr>
        <p:blipFill>
          <a:blip r:embed="rId2" cstate="print"/>
          <a:srcRect/>
          <a:stretch>
            <a:fillRect/>
          </a:stretch>
        </p:blipFill>
        <p:spPr bwMode="auto">
          <a:xfrm>
            <a:off x="611560" y="3140968"/>
            <a:ext cx="7829550" cy="3168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US" dirty="0"/>
          </a:p>
        </p:txBody>
      </p:sp>
      <p:sp>
        <p:nvSpPr>
          <p:cNvPr id="3" name="Content Placeholder 2"/>
          <p:cNvSpPr>
            <a:spLocks noGrp="1"/>
          </p:cNvSpPr>
          <p:nvPr>
            <p:ph idx="1"/>
          </p:nvPr>
        </p:nvSpPr>
        <p:spPr>
          <a:xfrm>
            <a:off x="457200" y="620688"/>
            <a:ext cx="8229600" cy="5505475"/>
          </a:xfrm>
        </p:spPr>
        <p:txBody>
          <a:bodyPr>
            <a:normAutofit fontScale="77500" lnSpcReduction="20000"/>
          </a:bodyPr>
          <a:lstStyle/>
          <a:p>
            <a:pPr marL="609600" indent="-609600">
              <a:lnSpc>
                <a:spcPct val="110000"/>
              </a:lnSpc>
              <a:buFontTx/>
              <a:buAutoNum type="arabicPeriod" startAt="2"/>
              <a:defRPr/>
            </a:pPr>
            <a:r>
              <a:rPr lang="en-US" sz="4700" b="1" dirty="0" smtClean="0">
                <a:latin typeface="Algerian" pitchFamily="82" charset="0"/>
              </a:rPr>
              <a:t>Mooring type-:</a:t>
            </a:r>
          </a:p>
          <a:p>
            <a:pPr marL="609600" indent="-609600">
              <a:lnSpc>
                <a:spcPct val="110000"/>
              </a:lnSpc>
              <a:buFontTx/>
              <a:buAutoNum type="arabicPeriod" startAt="2"/>
              <a:defRPr/>
            </a:pPr>
            <a:endParaRPr lang="en-US" dirty="0" smtClean="0"/>
          </a:p>
          <a:p>
            <a:pPr marL="609600" indent="-609600">
              <a:lnSpc>
                <a:spcPct val="110000"/>
              </a:lnSpc>
              <a:defRPr/>
            </a:pPr>
            <a:r>
              <a:rPr lang="en-US" dirty="0" smtClean="0"/>
              <a:t>Located behind the seaward force of the berth</a:t>
            </a:r>
          </a:p>
          <a:p>
            <a:pPr marL="609600" indent="-609600">
              <a:lnSpc>
                <a:spcPct val="110000"/>
              </a:lnSpc>
              <a:defRPr/>
            </a:pPr>
            <a:r>
              <a:rPr lang="en-US" dirty="0" smtClean="0"/>
              <a:t>They are provided with bollards or mooring posts and with capstans where heavy lines are to be handled</a:t>
            </a:r>
          </a:p>
          <a:p>
            <a:pPr marL="609600" indent="-609600">
              <a:lnSpc>
                <a:spcPct val="110000"/>
              </a:lnSpc>
              <a:defRPr/>
            </a:pPr>
            <a:r>
              <a:rPr lang="en-US" dirty="0" smtClean="0"/>
              <a:t>Smaller than breasting dolphins</a:t>
            </a:r>
          </a:p>
          <a:p>
            <a:pPr marL="609600" indent="-609600">
              <a:lnSpc>
                <a:spcPct val="110000"/>
              </a:lnSpc>
              <a:defRPr/>
            </a:pPr>
            <a:r>
              <a:rPr lang="en-US" dirty="0" smtClean="0"/>
              <a:t>Flexible dolphin are in the form of wood pile clusters of 3, 7, 19 etc piles wrapped with the galvanized cable</a:t>
            </a:r>
          </a:p>
          <a:p>
            <a:pPr marL="609600" indent="-609600">
              <a:lnSpc>
                <a:spcPct val="110000"/>
              </a:lnSpc>
              <a:defRPr/>
            </a:pPr>
            <a:r>
              <a:rPr lang="en-US" dirty="0" smtClean="0"/>
              <a:t>Central pile extends about 1m above the other piles</a:t>
            </a:r>
          </a:p>
          <a:p>
            <a:pPr marL="609600" indent="-609600">
              <a:lnSpc>
                <a:spcPct val="110000"/>
              </a:lnSpc>
              <a:defRPr/>
            </a:pPr>
            <a:r>
              <a:rPr lang="en-US" dirty="0" smtClean="0"/>
              <a:t>The piles are arranged symmetrically and on a slight batter</a:t>
            </a:r>
          </a:p>
          <a:p>
            <a:pPr>
              <a:lnSpc>
                <a:spcPct val="110000"/>
              </a:lnSpc>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dolphins-image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mooring-system-1-min"/>
          <p:cNvPicPr>
            <a:picLocks noChangeAspect="1" noChangeArrowheads="1"/>
          </p:cNvPicPr>
          <p:nvPr/>
        </p:nvPicPr>
        <p:blipFill>
          <a:blip r:embed="rId2" cstate="print"/>
          <a:srcRect/>
          <a:stretch>
            <a:fillRect/>
          </a:stretch>
        </p:blipFill>
        <p:spPr bwMode="auto">
          <a:xfrm>
            <a:off x="304800" y="0"/>
            <a:ext cx="8153400" cy="5867400"/>
          </a:xfrm>
          <a:prstGeom prst="rect">
            <a:avLst/>
          </a:prstGeom>
          <a:noFill/>
          <a:ln w="9525">
            <a:noFill/>
            <a:miter lim="800000"/>
            <a:headEnd/>
            <a:tailEnd/>
          </a:ln>
        </p:spPr>
      </p:pic>
      <p:pic>
        <p:nvPicPr>
          <p:cNvPr id="37891" name="Picture 4" descr="pictures_detail_dolphin"/>
          <p:cNvPicPr>
            <a:picLocks noChangeAspect="1" noChangeArrowheads="1"/>
          </p:cNvPicPr>
          <p:nvPr/>
        </p:nvPicPr>
        <p:blipFill>
          <a:blip r:embed="rId3" cstate="print"/>
          <a:srcRect/>
          <a:stretch>
            <a:fillRect/>
          </a:stretch>
        </p:blipFill>
        <p:spPr bwMode="auto">
          <a:xfrm>
            <a:off x="0" y="3048000"/>
            <a:ext cx="9144000" cy="38100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92100"/>
            <a:ext cx="8229600" cy="774700"/>
          </a:xfrm>
        </p:spPr>
        <p:txBody>
          <a:bodyPr/>
          <a:lstStyle/>
          <a:p>
            <a:pPr eaLnBrk="1" hangingPunct="1">
              <a:defRPr/>
            </a:pPr>
            <a:r>
              <a:rPr lang="en-US" sz="4000" b="1" dirty="0" smtClean="0"/>
              <a:t>Fenders</a:t>
            </a:r>
            <a:r>
              <a:rPr lang="en-US" sz="4000" dirty="0" smtClean="0"/>
              <a:t> </a:t>
            </a:r>
          </a:p>
        </p:txBody>
      </p:sp>
      <p:sp>
        <p:nvSpPr>
          <p:cNvPr id="41987" name="Rectangle 3"/>
          <p:cNvSpPr>
            <a:spLocks noGrp="1" noChangeArrowheads="1"/>
          </p:cNvSpPr>
          <p:nvPr>
            <p:ph idx="1"/>
          </p:nvPr>
        </p:nvSpPr>
        <p:spPr>
          <a:xfrm>
            <a:off x="457200" y="1196752"/>
            <a:ext cx="8229600" cy="5508848"/>
          </a:xfrm>
        </p:spPr>
        <p:txBody>
          <a:bodyPr>
            <a:normAutofit/>
          </a:bodyPr>
          <a:lstStyle/>
          <a:p>
            <a:pPr marL="660400" indent="-660400" eaLnBrk="1" hangingPunct="1">
              <a:lnSpc>
                <a:spcPct val="150000"/>
              </a:lnSpc>
              <a:defRPr/>
            </a:pPr>
            <a:r>
              <a:rPr lang="en-US" sz="2800" dirty="0" smtClean="0">
                <a:latin typeface="Arial" pitchFamily="34" charset="0"/>
                <a:cs typeface="Arial" pitchFamily="34" charset="0"/>
              </a:rPr>
              <a:t>A fender is a form of a cushion is provided on a </a:t>
            </a:r>
            <a:r>
              <a:rPr lang="en-US" sz="2800" dirty="0" smtClean="0">
                <a:latin typeface="Arial" pitchFamily="34" charset="0"/>
                <a:cs typeface="Arial" pitchFamily="34" charset="0"/>
              </a:rPr>
              <a:t>pier</a:t>
            </a:r>
            <a:r>
              <a:rPr lang="en-US" sz="2800" dirty="0" smtClean="0">
                <a:latin typeface="Arial" pitchFamily="34" charset="0"/>
                <a:cs typeface="Arial" pitchFamily="34" charset="0"/>
              </a:rPr>
              <a:t> </a:t>
            </a:r>
            <a:r>
              <a:rPr lang="en-US" sz="2800" dirty="0" smtClean="0">
                <a:latin typeface="Arial" pitchFamily="34" charset="0"/>
                <a:cs typeface="Arial" pitchFamily="34" charset="0"/>
              </a:rPr>
              <a:t>face for ships to come in contact</a:t>
            </a:r>
          </a:p>
          <a:p>
            <a:pPr marL="660400" indent="-660400" eaLnBrk="1" hangingPunct="1">
              <a:lnSpc>
                <a:spcPct val="150000"/>
              </a:lnSpc>
              <a:defRPr/>
            </a:pPr>
            <a:r>
              <a:rPr lang="en-US" sz="2800" dirty="0" smtClean="0">
                <a:latin typeface="Arial" pitchFamily="34" charset="0"/>
                <a:cs typeface="Arial" pitchFamily="34" charset="0"/>
              </a:rPr>
              <a:t>The fender can be made of different materials in various forms</a:t>
            </a:r>
          </a:p>
          <a:p>
            <a:pPr marL="660400" indent="-660400" eaLnBrk="1" hangingPunct="1">
              <a:lnSpc>
                <a:spcPct val="150000"/>
              </a:lnSpc>
              <a:defRPr/>
            </a:pPr>
            <a:r>
              <a:rPr lang="en-US" sz="2800" dirty="0" smtClean="0">
                <a:latin typeface="Arial" pitchFamily="34" charset="0"/>
                <a:cs typeface="Arial" pitchFamily="34" charset="0"/>
              </a:rPr>
              <a:t>It absorbs the impact of ship and protect them from damage </a:t>
            </a:r>
          </a:p>
          <a:p>
            <a:pPr marL="660400" indent="-660400" eaLnBrk="1" hangingPunct="1">
              <a:lnSpc>
                <a:spcPct val="150000"/>
              </a:lnSpc>
              <a:defRPr/>
            </a:pPr>
            <a:r>
              <a:rPr lang="en-US" sz="2800" dirty="0" smtClean="0">
                <a:latin typeface="Arial" pitchFamily="34" charset="0"/>
                <a:cs typeface="Arial" pitchFamily="34" charset="0"/>
              </a:rPr>
              <a:t>No fenders are necessary for gravity wharves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4042"/>
          </a:xfrm>
        </p:spPr>
        <p:txBody>
          <a:bodyPr>
            <a:normAutofit fontScale="90000"/>
          </a:bodyPr>
          <a:lstStyle/>
          <a:p>
            <a:endParaRPr lang="en-US" dirty="0"/>
          </a:p>
        </p:txBody>
      </p:sp>
      <p:sp>
        <p:nvSpPr>
          <p:cNvPr id="3" name="Content Placeholder 2"/>
          <p:cNvSpPr>
            <a:spLocks noGrp="1"/>
          </p:cNvSpPr>
          <p:nvPr>
            <p:ph idx="1"/>
          </p:nvPr>
        </p:nvSpPr>
        <p:spPr>
          <a:xfrm>
            <a:off x="457200" y="764704"/>
            <a:ext cx="8229600" cy="5544616"/>
          </a:xfrm>
        </p:spPr>
        <p:txBody>
          <a:bodyPr>
            <a:normAutofit/>
          </a:bodyPr>
          <a:lstStyle/>
          <a:p>
            <a:pPr marL="660400" indent="-660400">
              <a:lnSpc>
                <a:spcPct val="90000"/>
              </a:lnSpc>
              <a:buNone/>
              <a:defRPr/>
            </a:pPr>
            <a:r>
              <a:rPr lang="en-US" b="1" dirty="0" smtClean="0">
                <a:latin typeface="Aharoni" pitchFamily="2" charset="-79"/>
                <a:cs typeface="Aharoni" pitchFamily="2" charset="-79"/>
              </a:rPr>
              <a:t>Qualities of good fenders-:</a:t>
            </a:r>
          </a:p>
          <a:p>
            <a:pPr marL="660400" indent="-660400">
              <a:lnSpc>
                <a:spcPct val="90000"/>
              </a:lnSpc>
              <a:buFontTx/>
              <a:buAutoNum type="romanLcPeriod"/>
              <a:defRPr/>
            </a:pPr>
            <a:r>
              <a:rPr lang="en-US" dirty="0" smtClean="0"/>
              <a:t>they should have a high capacity for absorbing energies during berthing of a ship</a:t>
            </a:r>
          </a:p>
          <a:p>
            <a:pPr marL="660400" indent="-660400">
              <a:lnSpc>
                <a:spcPct val="90000"/>
              </a:lnSpc>
              <a:buFontTx/>
              <a:buAutoNum type="romanLcPeriod"/>
              <a:defRPr/>
            </a:pPr>
            <a:r>
              <a:rPr lang="en-US" dirty="0" smtClean="0"/>
              <a:t>they should be simple in design and construction and easily replaceable</a:t>
            </a:r>
          </a:p>
          <a:p>
            <a:pPr marL="660400" indent="-660400">
              <a:lnSpc>
                <a:spcPct val="90000"/>
              </a:lnSpc>
              <a:buFontTx/>
              <a:buAutoNum type="romanLcPeriod"/>
              <a:defRPr/>
            </a:pPr>
            <a:r>
              <a:rPr lang="en-US" dirty="0" smtClean="0"/>
              <a:t>it must be able to resist tangential forces effectively</a:t>
            </a:r>
          </a:p>
          <a:p>
            <a:pPr marL="660400" indent="-660400">
              <a:lnSpc>
                <a:spcPct val="90000"/>
              </a:lnSpc>
              <a:buFontTx/>
              <a:buAutoNum type="romanLcPeriod"/>
              <a:defRPr/>
            </a:pPr>
            <a:r>
              <a:rPr lang="en-US" dirty="0" smtClean="0"/>
              <a:t>they should not be easily damaged during berthing</a:t>
            </a:r>
          </a:p>
          <a:p>
            <a:pPr marL="660400" indent="-660400">
              <a:lnSpc>
                <a:spcPct val="90000"/>
              </a:lnSpc>
              <a:buFontTx/>
              <a:buAutoNum type="romanLcPeriod"/>
              <a:defRPr/>
            </a:pPr>
            <a:r>
              <a:rPr lang="en-US" dirty="0" smtClean="0"/>
              <a:t>They should not damage ship’s hull</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cone_fenders-6"/>
          <p:cNvPicPr>
            <a:picLocks noChangeAspect="1" noChangeArrowheads="1"/>
          </p:cNvPicPr>
          <p:nvPr/>
        </p:nvPicPr>
        <p:blipFill>
          <a:blip r:embed="rId2" cstate="print"/>
          <a:srcRect/>
          <a:stretch>
            <a:fillRect/>
          </a:stretch>
        </p:blipFill>
        <p:spPr bwMode="auto">
          <a:xfrm>
            <a:off x="0" y="0"/>
            <a:ext cx="7239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3d_marine_fenders"/>
          <p:cNvPicPr>
            <a:picLocks noChangeAspect="1" noChangeArrowheads="1"/>
          </p:cNvPicPr>
          <p:nvPr/>
        </p:nvPicPr>
        <p:blipFill>
          <a:blip r:embed="rId2" cstate="print"/>
          <a:srcRect/>
          <a:stretch>
            <a:fillRect/>
          </a:stretch>
        </p:blipFill>
        <p:spPr bwMode="auto">
          <a:xfrm>
            <a:off x="4068763" y="0"/>
            <a:ext cx="5075237" cy="5765800"/>
          </a:xfrm>
          <a:prstGeom prst="rect">
            <a:avLst/>
          </a:prstGeom>
          <a:noFill/>
          <a:ln w="9525">
            <a:noFill/>
            <a:miter lim="800000"/>
            <a:headEnd/>
            <a:tailEnd/>
          </a:ln>
        </p:spPr>
      </p:pic>
      <p:pic>
        <p:nvPicPr>
          <p:cNvPr id="40963" name="Picture 5" descr="cone_fenders-7"/>
          <p:cNvPicPr>
            <a:picLocks noChangeAspect="1" noChangeArrowheads="1"/>
          </p:cNvPicPr>
          <p:nvPr/>
        </p:nvPicPr>
        <p:blipFill>
          <a:blip r:embed="rId3" cstate="print"/>
          <a:srcRect/>
          <a:stretch>
            <a:fillRect/>
          </a:stretch>
        </p:blipFill>
        <p:spPr bwMode="auto">
          <a:xfrm>
            <a:off x="0" y="0"/>
            <a:ext cx="4114800" cy="35814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457200" y="152400"/>
            <a:ext cx="8435280" cy="6444952"/>
          </a:xfrm>
        </p:spPr>
        <p:txBody>
          <a:bodyPr>
            <a:normAutofit lnSpcReduction="10000"/>
          </a:bodyPr>
          <a:lstStyle/>
          <a:p>
            <a:pPr marL="609600" indent="-609600" eaLnBrk="1" hangingPunct="1">
              <a:lnSpc>
                <a:spcPct val="80000"/>
              </a:lnSpc>
              <a:buFontTx/>
              <a:buNone/>
              <a:defRPr/>
            </a:pPr>
            <a:endParaRPr lang="en-US" sz="2400" dirty="0" smtClean="0"/>
          </a:p>
          <a:p>
            <a:pPr marL="609600" indent="-609600" eaLnBrk="1" hangingPunct="1">
              <a:lnSpc>
                <a:spcPct val="80000"/>
              </a:lnSpc>
              <a:buFontTx/>
              <a:buNone/>
              <a:defRPr/>
            </a:pPr>
            <a:endParaRPr lang="en-US" sz="2400" dirty="0" smtClean="0"/>
          </a:p>
          <a:p>
            <a:pPr marL="609600" indent="-609600" eaLnBrk="1" hangingPunct="1">
              <a:lnSpc>
                <a:spcPct val="80000"/>
              </a:lnSpc>
              <a:buFontTx/>
              <a:buNone/>
              <a:defRPr/>
            </a:pPr>
            <a:r>
              <a:rPr lang="en-US" sz="2800" b="1" dirty="0" smtClean="0"/>
              <a:t>Types of fenders-:</a:t>
            </a:r>
          </a:p>
          <a:p>
            <a:pPr marL="609600" indent="-609600" eaLnBrk="1" hangingPunct="1">
              <a:lnSpc>
                <a:spcPct val="80000"/>
              </a:lnSpc>
              <a:buFontTx/>
              <a:buNone/>
              <a:defRPr/>
            </a:pPr>
            <a:endParaRPr lang="en-US" sz="2800" b="1" dirty="0" smtClean="0"/>
          </a:p>
          <a:p>
            <a:pPr marL="609600" indent="-609600" eaLnBrk="1" hangingPunct="1">
              <a:lnSpc>
                <a:spcPct val="80000"/>
              </a:lnSpc>
              <a:buFontTx/>
              <a:buAutoNum type="arabicPeriod"/>
              <a:defRPr/>
            </a:pPr>
            <a:r>
              <a:rPr lang="en-US" sz="2800" b="1" dirty="0" smtClean="0"/>
              <a:t>Wooden fender</a:t>
            </a:r>
          </a:p>
          <a:p>
            <a:pPr marL="609600" indent="-609600" eaLnBrk="1" hangingPunct="1">
              <a:lnSpc>
                <a:spcPct val="150000"/>
              </a:lnSpc>
              <a:defRPr/>
            </a:pPr>
            <a:r>
              <a:rPr lang="en-US" sz="2400" dirty="0" smtClean="0"/>
              <a:t>Simplest form of wooden fender are in the form of horizontal wooden member</a:t>
            </a:r>
          </a:p>
          <a:p>
            <a:pPr marL="609600" indent="-609600" eaLnBrk="1" hangingPunct="1">
              <a:lnSpc>
                <a:spcPct val="150000"/>
              </a:lnSpc>
              <a:defRPr/>
            </a:pPr>
            <a:r>
              <a:rPr lang="en-US" sz="2400" dirty="0" smtClean="0"/>
              <a:t>Vertical wooden piles known as hung fenders are hung from the deck and terminated at water level</a:t>
            </a:r>
          </a:p>
          <a:p>
            <a:pPr marL="609600" indent="-609600" eaLnBrk="1" hangingPunct="1">
              <a:lnSpc>
                <a:spcPct val="150000"/>
              </a:lnSpc>
              <a:defRPr/>
            </a:pPr>
            <a:r>
              <a:rPr lang="en-US" sz="2400" dirty="0" smtClean="0"/>
              <a:t>The wooden fenders piles are placed away from the deck on a slight batter of about 1 in 24</a:t>
            </a:r>
          </a:p>
          <a:p>
            <a:pPr marL="609600" indent="-609600" eaLnBrk="1" hangingPunct="1">
              <a:lnSpc>
                <a:spcPct val="150000"/>
              </a:lnSpc>
              <a:defRPr/>
            </a:pPr>
            <a:r>
              <a:rPr lang="en-US" sz="2400" dirty="0" smtClean="0"/>
              <a:t>They absorb energy because of deflection when struck by a ship</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76673"/>
            <a:ext cx="8496944" cy="5336846"/>
          </a:xfrm>
          <a:prstGeom prst="rect">
            <a:avLst/>
          </a:prstGeom>
        </p:spPr>
        <p:txBody>
          <a:bodyPr wrap="square">
            <a:spAutoFit/>
          </a:bodyPr>
          <a:lstStyle/>
          <a:p>
            <a:pPr marL="609600" indent="-609600">
              <a:lnSpc>
                <a:spcPct val="80000"/>
              </a:lnSpc>
              <a:buFontTx/>
              <a:buAutoNum type="arabicPeriod" startAt="2"/>
              <a:defRPr/>
            </a:pPr>
            <a:r>
              <a:rPr lang="en-US" sz="3600" b="1" dirty="0" smtClean="0"/>
              <a:t>Rubber fenders-</a:t>
            </a:r>
          </a:p>
          <a:p>
            <a:pPr marL="609600" indent="-609600">
              <a:lnSpc>
                <a:spcPct val="80000"/>
              </a:lnSpc>
              <a:defRPr/>
            </a:pPr>
            <a:endParaRPr lang="en-US" sz="3600" b="1" dirty="0" smtClean="0"/>
          </a:p>
          <a:p>
            <a:pPr marL="609600" indent="-609600">
              <a:lnSpc>
                <a:spcPct val="80000"/>
              </a:lnSpc>
              <a:defRPr/>
            </a:pPr>
            <a:endParaRPr lang="en-US" dirty="0" smtClean="0"/>
          </a:p>
          <a:p>
            <a:pPr marL="609600" indent="-609600" algn="just">
              <a:lnSpc>
                <a:spcPct val="80000"/>
              </a:lnSpc>
              <a:buFont typeface="Wingdings" pitchFamily="2" charset="2"/>
              <a:buChar char="Ø"/>
              <a:defRPr/>
            </a:pPr>
            <a:r>
              <a:rPr lang="en-US" sz="2800" dirty="0" smtClean="0"/>
              <a:t>	The simplest form of rubber fenders are rubber tires hung over the side of the dock</a:t>
            </a:r>
          </a:p>
          <a:p>
            <a:pPr marL="609600" indent="-609600" algn="just">
              <a:lnSpc>
                <a:spcPct val="80000"/>
              </a:lnSpc>
              <a:defRPr/>
            </a:pPr>
            <a:endParaRPr lang="en-US" sz="2800" dirty="0" smtClean="0"/>
          </a:p>
          <a:p>
            <a:pPr marL="609600" indent="-609600" algn="just">
              <a:lnSpc>
                <a:spcPct val="80000"/>
              </a:lnSpc>
              <a:buFont typeface="Wingdings" pitchFamily="2" charset="2"/>
              <a:buChar char="Ø"/>
              <a:defRPr/>
            </a:pPr>
            <a:r>
              <a:rPr lang="en-US" sz="2800" dirty="0" smtClean="0"/>
              <a:t>	Draped rubber fenders were originally used as the hollow cylindrical type the fenders should be pre curved to the specified radius</a:t>
            </a:r>
          </a:p>
          <a:p>
            <a:pPr marL="609600" indent="-609600" algn="just">
              <a:lnSpc>
                <a:spcPct val="80000"/>
              </a:lnSpc>
              <a:defRPr/>
            </a:pPr>
            <a:endParaRPr lang="en-US" sz="2800" dirty="0" smtClean="0"/>
          </a:p>
          <a:p>
            <a:pPr marL="609600" indent="-609600" algn="just">
              <a:lnSpc>
                <a:spcPct val="80000"/>
              </a:lnSpc>
              <a:buFont typeface="Wingdings" pitchFamily="2" charset="2"/>
              <a:buChar char="Ø"/>
              <a:defRPr/>
            </a:pPr>
            <a:r>
              <a:rPr lang="en-US" sz="2800" dirty="0" smtClean="0"/>
              <a:t>	Draped rubber fenders are supported by wire rope attached to eye bolt set in the concrete dock wall</a:t>
            </a:r>
          </a:p>
          <a:p>
            <a:pPr marL="609600" indent="-609600" algn="just">
              <a:lnSpc>
                <a:spcPct val="80000"/>
              </a:lnSpc>
              <a:defRPr/>
            </a:pPr>
            <a:endParaRPr lang="en-US" sz="2800" dirty="0" smtClean="0"/>
          </a:p>
          <a:p>
            <a:pPr marL="609600" indent="-609600" algn="just">
              <a:lnSpc>
                <a:spcPct val="80000"/>
              </a:lnSpc>
              <a:buFont typeface="Wingdings" pitchFamily="2" charset="2"/>
              <a:buChar char="Ø"/>
              <a:defRPr/>
            </a:pPr>
            <a:r>
              <a:rPr lang="en-US" sz="2800" dirty="0" smtClean="0"/>
              <a:t>	A drain hole is provided at the lowest point of each curved fenders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6685395-0-large"/>
          <p:cNvPicPr>
            <a:picLocks noChangeAspect="1" noChangeArrowheads="1"/>
          </p:cNvPicPr>
          <p:nvPr/>
        </p:nvPicPr>
        <p:blipFill>
          <a:blip r:embed="rId2" cstate="print"/>
          <a:srcRect/>
          <a:stretch>
            <a:fillRect/>
          </a:stretch>
        </p:blipFill>
        <p:spPr bwMode="auto">
          <a:xfrm>
            <a:off x="57150" y="373063"/>
            <a:ext cx="9028113" cy="611028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12" y="1000108"/>
            <a:ext cx="9144000" cy="5857892"/>
          </a:xfrm>
        </p:spPr>
        <p:txBody>
          <a:bodyPr>
            <a:normAutofit/>
          </a:bodyPr>
          <a:lstStyle/>
          <a:p>
            <a:pPr marL="0" lvl="1" indent="0" algn="just">
              <a:buClr>
                <a:schemeClr val="tx1"/>
              </a:buClr>
              <a:buSzPct val="95000"/>
              <a:buFont typeface="Wingdings" pitchFamily="2" charset="2"/>
              <a:buChar char="q"/>
            </a:pPr>
            <a:r>
              <a:rPr lang="en-US" sz="2600" b="1" dirty="0" smtClean="0">
                <a:latin typeface="Times New Roman" pitchFamily="18" charset="0"/>
                <a:cs typeface="Times New Roman" pitchFamily="18" charset="0"/>
              </a:rPr>
              <a:t>Types of Tides:-	</a:t>
            </a:r>
          </a:p>
          <a:p>
            <a:pPr marL="0" lvl="1" indent="0" algn="just">
              <a:buClr>
                <a:schemeClr val="tx1"/>
              </a:buClr>
              <a:buSzPct val="95000"/>
              <a:buFont typeface="Wingdings" pitchFamily="2" charset="2"/>
              <a:buChar char="ü"/>
            </a:pPr>
            <a:endParaRPr lang="en-US" sz="2600" b="1" dirty="0" smtClean="0">
              <a:latin typeface="Times New Roman" pitchFamily="18" charset="0"/>
              <a:cs typeface="Times New Roman" pitchFamily="18" charset="0"/>
            </a:endParaRPr>
          </a:p>
          <a:p>
            <a:pPr marL="0" lvl="1" indent="0" algn="just">
              <a:buClr>
                <a:schemeClr val="tx1"/>
              </a:buClr>
              <a:buSzPct val="95000"/>
              <a:buFont typeface="Wingdings" pitchFamily="2" charset="2"/>
              <a:buChar char="ü"/>
            </a:pPr>
            <a:r>
              <a:rPr lang="en-US" sz="2600" b="1" dirty="0" smtClean="0">
                <a:latin typeface="Times New Roman" pitchFamily="18" charset="0"/>
                <a:cs typeface="Times New Roman" pitchFamily="18" charset="0"/>
              </a:rPr>
              <a:t>Neap Tide:- </a:t>
            </a:r>
            <a:r>
              <a:rPr lang="en-US" sz="2600" dirty="0" smtClean="0">
                <a:latin typeface="Times New Roman" pitchFamily="18" charset="0"/>
                <a:cs typeface="Times New Roman" pitchFamily="18" charset="0"/>
              </a:rPr>
              <a:t>These are lowest tides which occur when the lines connecting the earth with the sun and the moon form  right angle.</a:t>
            </a:r>
          </a:p>
          <a:p>
            <a:pPr marL="0" lvl="1" indent="0" algn="just">
              <a:buClr>
                <a:schemeClr val="tx1"/>
              </a:buClr>
              <a:buSzPct val="95000"/>
              <a:buFont typeface="Wingdings" pitchFamily="2" charset="2"/>
              <a:buChar char="ü"/>
            </a:pPr>
            <a:endParaRPr lang="en-US" sz="2600" b="1" dirty="0" smtClean="0">
              <a:latin typeface="Times New Roman" pitchFamily="18" charset="0"/>
              <a:cs typeface="Times New Roman" pitchFamily="18" charset="0"/>
            </a:endParaRPr>
          </a:p>
          <a:p>
            <a:pPr marL="0" lvl="1" indent="0" algn="just">
              <a:buClr>
                <a:schemeClr val="tx1"/>
              </a:buClr>
              <a:buSzPct val="95000"/>
              <a:buFont typeface="Wingdings" pitchFamily="2" charset="2"/>
              <a:buChar char="ü"/>
            </a:pPr>
            <a:endParaRPr lang="en-US" sz="2600" b="1" dirty="0" smtClean="0">
              <a:latin typeface="Times New Roman" pitchFamily="18" charset="0"/>
              <a:cs typeface="Times New Roman" pitchFamily="18" charset="0"/>
            </a:endParaRPr>
          </a:p>
          <a:p>
            <a:pPr marL="0" lvl="1" indent="0" algn="just">
              <a:buClr>
                <a:schemeClr val="tx1"/>
              </a:buClr>
              <a:buSzPct val="95000"/>
              <a:buNone/>
            </a:pPr>
            <a:endParaRPr lang="en-US" sz="2600" b="1" dirty="0" smtClean="0">
              <a:latin typeface="Times New Roman" pitchFamily="18" charset="0"/>
              <a:cs typeface="Times New Roman" pitchFamily="18" charset="0"/>
            </a:endParaRPr>
          </a:p>
        </p:txBody>
      </p:sp>
      <p:sp>
        <p:nvSpPr>
          <p:cNvPr id="4" name="Title 2"/>
          <p:cNvSpPr txBox="1">
            <a:spLocks/>
          </p:cNvSpPr>
          <p:nvPr/>
        </p:nvSpPr>
        <p:spPr>
          <a:xfrm>
            <a:off x="214282" y="-27384"/>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TIDES </a:t>
            </a:r>
            <a:r>
              <a:rPr kumimoji="0" lang="en-US" sz="30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r>
              <a:rPr kumimoji="0" lang="en-US" sz="3000" b="0" i="0" strike="noStrike" kern="1200" cap="none" spc="-100" normalizeH="0" baseline="0" noProof="0" dirty="0" err="1"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conti</a:t>
            </a:r>
            <a:r>
              <a:rPr kumimoji="0" lang="en-US" sz="30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pic>
        <p:nvPicPr>
          <p:cNvPr id="4098" name="Picture 2"/>
          <p:cNvPicPr>
            <a:picLocks noChangeAspect="1" noChangeArrowheads="1"/>
          </p:cNvPicPr>
          <p:nvPr/>
        </p:nvPicPr>
        <p:blipFill>
          <a:blip r:embed="rId2" cstate="print"/>
          <a:srcRect/>
          <a:stretch>
            <a:fillRect/>
          </a:stretch>
        </p:blipFill>
        <p:spPr bwMode="auto">
          <a:xfrm>
            <a:off x="971600" y="3068960"/>
            <a:ext cx="7020272" cy="3357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487477267_619"/>
          <p:cNvPicPr>
            <a:picLocks noChangeAspect="1" noChangeArrowheads="1"/>
          </p:cNvPicPr>
          <p:nvPr/>
        </p:nvPicPr>
        <p:blipFill>
          <a:blip r:embed="rId2" cstate="print"/>
          <a:srcRect/>
          <a:stretch>
            <a:fillRect/>
          </a:stretch>
        </p:blipFill>
        <p:spPr bwMode="auto">
          <a:xfrm>
            <a:off x="0" y="2514600"/>
            <a:ext cx="4000500" cy="4343400"/>
          </a:xfrm>
          <a:prstGeom prst="rect">
            <a:avLst/>
          </a:prstGeom>
          <a:noFill/>
          <a:ln w="9525">
            <a:noFill/>
            <a:miter lim="800000"/>
            <a:headEnd/>
            <a:tailEnd/>
          </a:ln>
        </p:spPr>
      </p:pic>
      <p:pic>
        <p:nvPicPr>
          <p:cNvPr id="44035" name="Picture 5" descr="Foam-Buoy-Fenders-5"/>
          <p:cNvPicPr>
            <a:picLocks noChangeAspect="1" noChangeArrowheads="1"/>
          </p:cNvPicPr>
          <p:nvPr/>
        </p:nvPicPr>
        <p:blipFill>
          <a:blip r:embed="rId3" cstate="print"/>
          <a:srcRect/>
          <a:stretch>
            <a:fillRect/>
          </a:stretch>
        </p:blipFill>
        <p:spPr bwMode="auto">
          <a:xfrm>
            <a:off x="4038600" y="0"/>
            <a:ext cx="5105400" cy="3392488"/>
          </a:xfrm>
          <a:prstGeom prst="rect">
            <a:avLst/>
          </a:prstGeom>
          <a:noFill/>
          <a:ln w="9525">
            <a:noFill/>
            <a:miter lim="800000"/>
            <a:headEnd/>
            <a:tailEnd/>
          </a:ln>
        </p:spPr>
      </p:pic>
      <p:pic>
        <p:nvPicPr>
          <p:cNvPr id="44036" name="Picture 6" descr="Foam-fender_WO"/>
          <p:cNvPicPr>
            <a:picLocks noChangeAspect="1" noChangeArrowheads="1"/>
          </p:cNvPicPr>
          <p:nvPr/>
        </p:nvPicPr>
        <p:blipFill>
          <a:blip r:embed="rId4" cstate="print"/>
          <a:srcRect/>
          <a:stretch>
            <a:fillRect/>
          </a:stretch>
        </p:blipFill>
        <p:spPr bwMode="auto">
          <a:xfrm>
            <a:off x="4038600" y="3429000"/>
            <a:ext cx="4495800" cy="3371850"/>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marine-fenders-4"/>
          <p:cNvPicPr>
            <a:picLocks noChangeAspect="1" noChangeArrowheads="1"/>
          </p:cNvPicPr>
          <p:nvPr/>
        </p:nvPicPr>
        <p:blipFill>
          <a:blip r:embed="rId2" cstate="print"/>
          <a:srcRect/>
          <a:stretch>
            <a:fillRect/>
          </a:stretch>
        </p:blipFill>
        <p:spPr bwMode="auto">
          <a:xfrm>
            <a:off x="0" y="0"/>
            <a:ext cx="7620000" cy="6858000"/>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Mooring accessories</a:t>
            </a:r>
          </a:p>
        </p:txBody>
      </p:sp>
      <p:sp>
        <p:nvSpPr>
          <p:cNvPr id="47107" name="Rectangle 3"/>
          <p:cNvSpPr>
            <a:spLocks noGrp="1" noChangeArrowheads="1"/>
          </p:cNvSpPr>
          <p:nvPr>
            <p:ph idx="1"/>
          </p:nvPr>
        </p:nvSpPr>
        <p:spPr/>
        <p:txBody>
          <a:bodyPr/>
          <a:lstStyle/>
          <a:p>
            <a:pPr eaLnBrk="1" hangingPunct="1">
              <a:lnSpc>
                <a:spcPct val="90000"/>
              </a:lnSpc>
              <a:defRPr/>
            </a:pPr>
            <a:r>
              <a:rPr lang="en-US" sz="2400" smtClean="0"/>
              <a:t>Arrangement such as bow, stern, spring and breast lines are necessaries to hold the ship stationary with the dock</a:t>
            </a:r>
          </a:p>
          <a:p>
            <a:pPr eaLnBrk="1" hangingPunct="1">
              <a:lnSpc>
                <a:spcPct val="90000"/>
              </a:lnSpc>
              <a:defRPr/>
            </a:pPr>
            <a:r>
              <a:rPr lang="en-US" sz="2400" smtClean="0"/>
              <a:t>This is done in order to load or unload the cargo as well as passenger </a:t>
            </a:r>
          </a:p>
          <a:p>
            <a:pPr eaLnBrk="1" hangingPunct="1">
              <a:lnSpc>
                <a:spcPct val="90000"/>
              </a:lnSpc>
              <a:defRPr/>
            </a:pPr>
            <a:r>
              <a:rPr lang="en-US" sz="2400" smtClean="0"/>
              <a:t>Mooring accessories</a:t>
            </a:r>
          </a:p>
          <a:p>
            <a:pPr eaLnBrk="1" hangingPunct="1">
              <a:lnSpc>
                <a:spcPct val="90000"/>
              </a:lnSpc>
              <a:buFontTx/>
              <a:buNone/>
              <a:defRPr/>
            </a:pPr>
            <a:r>
              <a:rPr lang="en-US" sz="2400" smtClean="0"/>
              <a:t>Bollards-</a:t>
            </a:r>
          </a:p>
          <a:p>
            <a:pPr eaLnBrk="1" hangingPunct="1">
              <a:lnSpc>
                <a:spcPct val="90000"/>
              </a:lnSpc>
              <a:defRPr/>
            </a:pPr>
            <a:r>
              <a:rPr lang="en-US" sz="2400" smtClean="0"/>
              <a:t>This is fastened to single or double bollards which are located along the face of the dock 15 to 27 m apart with the help of ship lines such as bow, stern lines, spring and breast lines.</a:t>
            </a:r>
          </a:p>
          <a:p>
            <a:pPr eaLnBrk="1" hangingPunct="1">
              <a:lnSpc>
                <a:spcPct val="90000"/>
              </a:lnSpc>
              <a:defRPr/>
            </a:pPr>
            <a:endParaRPr lang="en-US" sz="240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dep_5662633-Massive-White-Cruise-Ship-Tied-to-Bollard-on-Pier"/>
          <p:cNvPicPr>
            <a:picLocks noChangeAspect="1" noChangeArrowheads="1"/>
          </p:cNvPicPr>
          <p:nvPr/>
        </p:nvPicPr>
        <p:blipFill>
          <a:blip r:embed="rId2" cstate="print"/>
          <a:srcRect/>
          <a:stretch>
            <a:fillRect/>
          </a:stretch>
        </p:blipFill>
        <p:spPr bwMode="auto">
          <a:xfrm>
            <a:off x="0" y="0"/>
            <a:ext cx="5715000" cy="3810000"/>
          </a:xfrm>
          <a:prstGeom prst="rect">
            <a:avLst/>
          </a:prstGeom>
          <a:noFill/>
          <a:ln w="9525">
            <a:noFill/>
            <a:miter lim="800000"/>
            <a:headEnd/>
            <a:tailEnd/>
          </a:ln>
        </p:spPr>
      </p:pic>
      <p:pic>
        <p:nvPicPr>
          <p:cNvPr id="47107" name="Picture 6" descr="2623 bollard"/>
          <p:cNvPicPr>
            <a:picLocks noChangeAspect="1" noChangeArrowheads="1"/>
          </p:cNvPicPr>
          <p:nvPr/>
        </p:nvPicPr>
        <p:blipFill>
          <a:blip r:embed="rId3" cstate="print"/>
          <a:srcRect/>
          <a:stretch>
            <a:fillRect/>
          </a:stretch>
        </p:blipFill>
        <p:spPr bwMode="auto">
          <a:xfrm>
            <a:off x="0" y="3813175"/>
            <a:ext cx="4191000" cy="3044825"/>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57200" y="228600"/>
            <a:ext cx="8229600" cy="4525963"/>
          </a:xfrm>
        </p:spPr>
        <p:txBody>
          <a:bodyPr/>
          <a:lstStyle/>
          <a:p>
            <a:pPr eaLnBrk="1" hangingPunct="1">
              <a:lnSpc>
                <a:spcPct val="90000"/>
              </a:lnSpc>
              <a:buFontTx/>
              <a:buNone/>
              <a:defRPr/>
            </a:pPr>
            <a:r>
              <a:rPr lang="en-US" smtClean="0"/>
              <a:t>Corner mooring post-</a:t>
            </a:r>
          </a:p>
          <a:p>
            <a:pPr eaLnBrk="1" hangingPunct="1">
              <a:lnSpc>
                <a:spcPct val="90000"/>
              </a:lnSpc>
              <a:defRPr/>
            </a:pPr>
            <a:r>
              <a:rPr lang="en-US" smtClean="0"/>
              <a:t>These are located at the out shore corners of a pier or at the ends of the wharf</a:t>
            </a:r>
          </a:p>
          <a:p>
            <a:pPr eaLnBrk="1" hangingPunct="1">
              <a:lnSpc>
                <a:spcPct val="90000"/>
              </a:lnSpc>
              <a:defRPr/>
            </a:pPr>
            <a:r>
              <a:rPr lang="en-US" smtClean="0"/>
              <a:t>These posts are designed to take greater loads than that on bollards which is about 50 tones line pull</a:t>
            </a:r>
          </a:p>
          <a:p>
            <a:pPr eaLnBrk="1" hangingPunct="1">
              <a:lnSpc>
                <a:spcPct val="90000"/>
              </a:lnSpc>
              <a:defRPr/>
            </a:pPr>
            <a:r>
              <a:rPr lang="en-US" smtClean="0"/>
              <a:t>Used mainly to bring the ship into the dock or to wrap it around the corner of pier or dolphin </a:t>
            </a:r>
          </a:p>
        </p:txBody>
      </p:sp>
      <p:pic>
        <p:nvPicPr>
          <p:cNvPr id="49155" name="Picture 4" descr="17caenhill10"/>
          <p:cNvPicPr>
            <a:picLocks noChangeAspect="1" noChangeArrowheads="1"/>
          </p:cNvPicPr>
          <p:nvPr/>
        </p:nvPicPr>
        <p:blipFill>
          <a:blip r:embed="rId2" cstate="print"/>
          <a:srcRect/>
          <a:stretch>
            <a:fillRect/>
          </a:stretch>
        </p:blipFill>
        <p:spPr bwMode="auto">
          <a:xfrm>
            <a:off x="2514600" y="4114800"/>
            <a:ext cx="4572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198438"/>
            <a:ext cx="8229600" cy="4525962"/>
          </a:xfrm>
        </p:spPr>
        <p:txBody>
          <a:bodyPr/>
          <a:lstStyle/>
          <a:p>
            <a:pPr eaLnBrk="1" hangingPunct="1">
              <a:buFontTx/>
              <a:buNone/>
              <a:defRPr/>
            </a:pPr>
            <a:r>
              <a:rPr lang="en-US" smtClean="0"/>
              <a:t>Cleats-</a:t>
            </a:r>
          </a:p>
          <a:p>
            <a:pPr eaLnBrk="1" hangingPunct="1">
              <a:defRPr/>
            </a:pPr>
            <a:r>
              <a:rPr lang="en-US" smtClean="0"/>
              <a:t>Cleats are used to tie small vessels such as; small ships, tugs and workboats</a:t>
            </a:r>
          </a:p>
          <a:p>
            <a:pPr eaLnBrk="1" hangingPunct="1">
              <a:defRPr/>
            </a:pPr>
            <a:r>
              <a:rPr lang="en-US" smtClean="0"/>
              <a:t>These are usually spaced about 10 to 13m apart along the face of the dock.</a:t>
            </a:r>
          </a:p>
          <a:p>
            <a:pPr eaLnBrk="1" hangingPunct="1">
              <a:defRPr/>
            </a:pPr>
            <a:endParaRPr lang="en-US" smtClean="0"/>
          </a:p>
        </p:txBody>
      </p:sp>
      <p:pic>
        <p:nvPicPr>
          <p:cNvPr id="50179" name="Picture 4" descr="MES1399"/>
          <p:cNvPicPr>
            <a:picLocks noChangeAspect="1" noChangeArrowheads="1"/>
          </p:cNvPicPr>
          <p:nvPr/>
        </p:nvPicPr>
        <p:blipFill>
          <a:blip r:embed="rId2" cstate="print"/>
          <a:srcRect/>
          <a:stretch>
            <a:fillRect/>
          </a:stretch>
        </p:blipFill>
        <p:spPr bwMode="auto">
          <a:xfrm>
            <a:off x="3048000" y="2971800"/>
            <a:ext cx="2438400" cy="1617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57200" y="457200"/>
            <a:ext cx="8229600" cy="4525963"/>
          </a:xfrm>
        </p:spPr>
        <p:txBody>
          <a:bodyPr/>
          <a:lstStyle/>
          <a:p>
            <a:pPr eaLnBrk="1" hangingPunct="1">
              <a:buFontTx/>
              <a:buNone/>
              <a:defRPr/>
            </a:pPr>
            <a:r>
              <a:rPr lang="en-US" smtClean="0"/>
              <a:t>Capstans-</a:t>
            </a:r>
          </a:p>
          <a:p>
            <a:pPr eaLnBrk="1" hangingPunct="1">
              <a:defRPr/>
            </a:pPr>
            <a:r>
              <a:rPr lang="en-US" smtClean="0"/>
              <a:t>It has a revolving cylindrical surface</a:t>
            </a:r>
          </a:p>
          <a:p>
            <a:pPr eaLnBrk="1" hangingPunct="1">
              <a:defRPr/>
            </a:pPr>
            <a:r>
              <a:rPr lang="en-US" smtClean="0"/>
              <a:t>These are used to wind the ship’s line and thus to pull the ship along the docking platform after which the lines are secured to the bollards</a:t>
            </a:r>
          </a:p>
          <a:p>
            <a:pPr eaLnBrk="1" hangingPunct="1">
              <a:defRPr/>
            </a:pPr>
            <a:r>
              <a:rPr lang="en-US" smtClean="0"/>
              <a:t>They may be pneumatically or electrically operated</a:t>
            </a:r>
          </a:p>
          <a:p>
            <a:pPr eaLnBrk="1" hangingPunct="1">
              <a:defRPr/>
            </a:pPr>
            <a:endParaRPr lang="en-US" smtClean="0"/>
          </a:p>
        </p:txBody>
      </p:sp>
      <p:pic>
        <p:nvPicPr>
          <p:cNvPr id="51203" name="Picture 4" descr="389425062_892"/>
          <p:cNvPicPr>
            <a:picLocks noChangeAspect="1" noChangeArrowheads="1"/>
          </p:cNvPicPr>
          <p:nvPr/>
        </p:nvPicPr>
        <p:blipFill>
          <a:blip r:embed="rId2" cstate="print"/>
          <a:srcRect/>
          <a:stretch>
            <a:fillRect/>
          </a:stretch>
        </p:blipFill>
        <p:spPr bwMode="auto">
          <a:xfrm>
            <a:off x="2590800" y="4267200"/>
            <a:ext cx="6324600"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capstans"/>
          <p:cNvPicPr>
            <a:picLocks noChangeAspect="1" noChangeArrowheads="1"/>
          </p:cNvPicPr>
          <p:nvPr/>
        </p:nvPicPr>
        <p:blipFill>
          <a:blip r:embed="rId2" cstate="print"/>
          <a:srcRect/>
          <a:stretch>
            <a:fillRect/>
          </a:stretch>
        </p:blipFill>
        <p:spPr bwMode="auto">
          <a:xfrm>
            <a:off x="0" y="0"/>
            <a:ext cx="7848600" cy="685800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71546"/>
            <a:ext cx="9144000" cy="5786454"/>
          </a:xfrm>
        </p:spPr>
        <p:txBody>
          <a:bodyPr>
            <a:normAutofit/>
          </a:bodyPr>
          <a:lstStyle/>
          <a:p>
            <a:pPr marL="0" lvl="2" indent="0" algn="just">
              <a:buClr>
                <a:schemeClr val="tx1"/>
              </a:buClr>
              <a:buSzPct val="95000"/>
              <a:buNone/>
            </a:pPr>
            <a:r>
              <a:rPr lang="en-US" dirty="0" smtClean="0">
                <a:latin typeface="Times New Roman" pitchFamily="18" charset="0"/>
                <a:cs typeface="Times New Roman" pitchFamily="18" charset="0"/>
              </a:rPr>
              <a:t>	Great care ahs to be exercised at the time of making selection of site for a harbour. The guiding factors which play a great role in choice of site for a harbour are as follows:</a:t>
            </a:r>
          </a:p>
          <a:p>
            <a:pPr marL="0" lvl="2" indent="0" algn="just">
              <a:buClr>
                <a:schemeClr val="tx1"/>
              </a:buClr>
              <a:buSzPct val="95000"/>
              <a:buNone/>
            </a:pPr>
            <a:endParaRPr lang="en-US" dirty="0" smtClean="0">
              <a:latin typeface="Times New Roman" pitchFamily="18" charset="0"/>
              <a:cs typeface="Times New Roman" pitchFamily="18" charset="0"/>
            </a:endParaRPr>
          </a:p>
          <a:p>
            <a:pPr marL="457200" lvl="2" indent="0" algn="just">
              <a:buClr>
                <a:schemeClr val="tx1"/>
              </a:buClr>
              <a:buSzPct val="95000"/>
              <a:buFont typeface="Wingdings" pitchFamily="2" charset="2"/>
              <a:buChar char="ü"/>
            </a:pPr>
            <a:r>
              <a:rPr lang="en-US" sz="2300" dirty="0" smtClean="0">
                <a:latin typeface="Times New Roman" pitchFamily="18" charset="0"/>
                <a:cs typeface="Times New Roman" pitchFamily="18" charset="0"/>
              </a:rPr>
              <a:t>Availability of cheap land and construction material;</a:t>
            </a:r>
          </a:p>
          <a:p>
            <a:pPr marL="457200" lvl="2" indent="0" algn="just">
              <a:buClr>
                <a:schemeClr val="tx1"/>
              </a:buClr>
              <a:buSzPct val="95000"/>
              <a:buFont typeface="Wingdings" pitchFamily="2" charset="2"/>
              <a:buChar char="ü"/>
            </a:pPr>
            <a:r>
              <a:rPr lang="en-US" sz="2300" dirty="0" smtClean="0">
                <a:latin typeface="Times New Roman" pitchFamily="18" charset="0"/>
                <a:cs typeface="Times New Roman" pitchFamily="18" charset="0"/>
              </a:rPr>
              <a:t>Transport and communication facilities;</a:t>
            </a:r>
          </a:p>
          <a:p>
            <a:pPr marL="457200" lvl="2" indent="0" algn="just">
              <a:buClr>
                <a:schemeClr val="tx1"/>
              </a:buClr>
              <a:buSzPct val="95000"/>
              <a:buFont typeface="Wingdings" pitchFamily="2" charset="2"/>
              <a:buChar char="ü"/>
            </a:pPr>
            <a:r>
              <a:rPr lang="en-US" sz="2300" dirty="0" smtClean="0">
                <a:latin typeface="Times New Roman" pitchFamily="18" charset="0"/>
                <a:cs typeface="Times New Roman" pitchFamily="18" charset="0"/>
              </a:rPr>
              <a:t>Natural protection from winds and waves;</a:t>
            </a:r>
          </a:p>
          <a:p>
            <a:pPr marL="457200" lvl="2" indent="0" algn="just">
              <a:buClr>
                <a:schemeClr val="tx1"/>
              </a:buClr>
              <a:buSzPct val="95000"/>
              <a:buFont typeface="Wingdings" pitchFamily="2" charset="2"/>
              <a:buChar char="ü"/>
            </a:pPr>
            <a:r>
              <a:rPr lang="en-US" sz="2300" dirty="0" smtClean="0">
                <a:latin typeface="Times New Roman" pitchFamily="18" charset="0"/>
                <a:cs typeface="Times New Roman" pitchFamily="18" charset="0"/>
              </a:rPr>
              <a:t>Industrial development of the locality;</a:t>
            </a:r>
          </a:p>
          <a:p>
            <a:pPr marL="457200" lvl="2" indent="0" algn="just">
              <a:buClr>
                <a:schemeClr val="tx1"/>
              </a:buClr>
              <a:buSzPct val="95000"/>
              <a:buFont typeface="Wingdings" pitchFamily="2" charset="2"/>
              <a:buChar char="ü"/>
            </a:pPr>
            <a:r>
              <a:rPr lang="en-US" sz="2300" dirty="0" smtClean="0">
                <a:latin typeface="Times New Roman" pitchFamily="18" charset="0"/>
                <a:cs typeface="Times New Roman" pitchFamily="18" charset="0"/>
              </a:rPr>
              <a:t>Sea – bed, subsoil and foundation conditions;</a:t>
            </a:r>
          </a:p>
          <a:p>
            <a:pPr marL="457200" lvl="2" indent="0" algn="just">
              <a:buClr>
                <a:schemeClr val="tx1"/>
              </a:buClr>
              <a:buSzPct val="95000"/>
              <a:buFont typeface="Wingdings" pitchFamily="2" charset="2"/>
              <a:buChar char="ü"/>
            </a:pPr>
            <a:r>
              <a:rPr lang="en-US" sz="2300" dirty="0" smtClean="0">
                <a:latin typeface="Times New Roman" pitchFamily="18" charset="0"/>
                <a:cs typeface="Times New Roman" pitchFamily="18" charset="0"/>
              </a:rPr>
              <a:t>Traffic potentiality of harbour;</a:t>
            </a:r>
          </a:p>
          <a:p>
            <a:pPr marL="457200" lvl="2" indent="0" algn="just">
              <a:buClr>
                <a:schemeClr val="tx1"/>
              </a:buClr>
              <a:buSzPct val="95000"/>
              <a:buFont typeface="Wingdings" pitchFamily="2" charset="2"/>
              <a:buChar char="ü"/>
            </a:pPr>
            <a:r>
              <a:rPr lang="en-US" sz="2300" dirty="0" smtClean="0">
                <a:latin typeface="Times New Roman" pitchFamily="18" charset="0"/>
                <a:cs typeface="Times New Roman" pitchFamily="18" charset="0"/>
              </a:rPr>
              <a:t>Availability of electrical energy and fresh water;</a:t>
            </a:r>
          </a:p>
          <a:p>
            <a:pPr marL="457200" lvl="2" indent="0" algn="just">
              <a:buClr>
                <a:schemeClr val="tx1"/>
              </a:buClr>
              <a:buSzPct val="95000"/>
              <a:buFont typeface="Wingdings" pitchFamily="2" charset="2"/>
              <a:buChar char="ü"/>
            </a:pPr>
            <a:r>
              <a:rPr lang="en-US" sz="2300" dirty="0" smtClean="0">
                <a:latin typeface="Times New Roman" pitchFamily="18" charset="0"/>
                <a:cs typeface="Times New Roman" pitchFamily="18" charset="0"/>
              </a:rPr>
              <a:t>Favorable marine conditions;</a:t>
            </a:r>
          </a:p>
          <a:p>
            <a:pPr marL="457200" lvl="2" indent="0" algn="just">
              <a:buClr>
                <a:schemeClr val="tx1"/>
              </a:buClr>
              <a:buSzPct val="95000"/>
              <a:buFont typeface="Wingdings" pitchFamily="2" charset="2"/>
              <a:buChar char="ü"/>
            </a:pPr>
            <a:r>
              <a:rPr lang="en-US" sz="2300" dirty="0" smtClean="0">
                <a:latin typeface="Times New Roman" pitchFamily="18" charset="0"/>
                <a:cs typeface="Times New Roman" pitchFamily="18" charset="0"/>
              </a:rPr>
              <a:t>Defense and strategic aspects; etc. </a:t>
            </a:r>
          </a:p>
        </p:txBody>
      </p:sp>
      <p:sp>
        <p:nvSpPr>
          <p:cNvPr id="5" name="Title 2"/>
          <p:cNvSpPr txBox="1">
            <a:spLocks/>
          </p:cNvSpPr>
          <p:nvPr/>
        </p:nvSpPr>
        <p:spPr>
          <a:xfrm>
            <a:off x="0" y="0"/>
            <a:ext cx="9144000" cy="714356"/>
          </a:xfrm>
          <a:prstGeom prst="rect">
            <a:avLst/>
          </a:prstGeom>
          <a:ln w="6350" cap="rnd">
            <a:noFill/>
          </a:ln>
        </p:spPr>
        <p:txBody>
          <a:bodyPr vert="horz" rtlCol="0" anchor="b" anchorCtr="0">
            <a:noAutofit/>
          </a:bodyPr>
          <a:lstStyle/>
          <a:p>
            <a:pPr>
              <a:spcBef>
                <a:spcPct val="0"/>
              </a:spcBef>
              <a:defRPr/>
            </a:pPr>
            <a:r>
              <a:rPr lang="en-US" sz="4200" dirty="0" smtClean="0">
                <a:solidFill>
                  <a:srgbClr val="7030A0"/>
                </a:solidFill>
                <a:latin typeface="Copperplate Gothic Bold" pitchFamily="34" charset="0"/>
              </a:rPr>
              <a:t>Site Selection For Harbour:-</a:t>
            </a: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71546"/>
            <a:ext cx="9144000" cy="5786454"/>
          </a:xfrm>
        </p:spPr>
        <p:txBody>
          <a:bodyPr>
            <a:normAutofit/>
          </a:bodyPr>
          <a:lstStyle/>
          <a:p>
            <a:pPr marL="0" lvl="2" indent="0" algn="just">
              <a:buClr>
                <a:schemeClr val="tx1"/>
              </a:buClr>
              <a:buSzPct val="95000"/>
              <a:buNone/>
            </a:pPr>
            <a:r>
              <a:rPr lang="en-US" dirty="0" smtClean="0">
                <a:latin typeface="Times New Roman" pitchFamily="18" charset="0"/>
                <a:cs typeface="Times New Roman" pitchFamily="18" charset="0"/>
              </a:rPr>
              <a:t>	Size of harbour depends upon the number and size of ships likely to use the harbour at one time. Some of the biggest modern ships are 275m to 300m long and about 30m wide. There should be sufficient area for maneuvering them without collision. Thus, the size is determined by:</a:t>
            </a:r>
          </a:p>
          <a:p>
            <a:pPr marL="0" lvl="2" indent="0" algn="just">
              <a:buClr>
                <a:schemeClr val="tx1"/>
              </a:buClr>
              <a:buSzPct val="95000"/>
              <a:buNone/>
            </a:pPr>
            <a:endParaRPr lang="en-US" dirty="0" smtClean="0">
              <a:latin typeface="Times New Roman" pitchFamily="18" charset="0"/>
              <a:cs typeface="Times New Roman" pitchFamily="18" charset="0"/>
            </a:endParaRPr>
          </a:p>
          <a:p>
            <a:pPr marL="457200" lvl="2" indent="0" algn="just">
              <a:buClr>
                <a:schemeClr val="tx1"/>
              </a:buClr>
              <a:buSzPct val="95000"/>
              <a:buFont typeface="Wingdings" pitchFamily="2" charset="2"/>
              <a:buChar char="ü"/>
            </a:pPr>
            <a:r>
              <a:rPr lang="en-US" sz="2200" dirty="0" smtClean="0">
                <a:latin typeface="Times New Roman" pitchFamily="18" charset="0"/>
                <a:cs typeface="Times New Roman" pitchFamily="18" charset="0"/>
              </a:rPr>
              <a:t>Accommodation required.</a:t>
            </a:r>
          </a:p>
          <a:p>
            <a:pPr marL="457200" lvl="2" indent="0" algn="just">
              <a:buClr>
                <a:schemeClr val="tx1"/>
              </a:buClr>
              <a:buSzPct val="95000"/>
              <a:buFont typeface="Wingdings" pitchFamily="2" charset="2"/>
              <a:buChar char="ü"/>
            </a:pPr>
            <a:r>
              <a:rPr lang="en-US" sz="2200" dirty="0" smtClean="0">
                <a:latin typeface="Times New Roman" pitchFamily="18" charset="0"/>
                <a:cs typeface="Times New Roman" pitchFamily="18" charset="0"/>
              </a:rPr>
              <a:t> Convenience for maneuvering and navigation.</a:t>
            </a:r>
          </a:p>
          <a:p>
            <a:pPr marL="457200" lvl="2" indent="0" algn="just">
              <a:buClr>
                <a:schemeClr val="tx1"/>
              </a:buClr>
              <a:buSzPct val="95000"/>
              <a:buFont typeface="Wingdings" pitchFamily="2" charset="2"/>
              <a:buChar char="ü"/>
            </a:pPr>
            <a:r>
              <a:rPr lang="en-US" sz="2200" dirty="0" smtClean="0">
                <a:latin typeface="Times New Roman" pitchFamily="18" charset="0"/>
                <a:cs typeface="Times New Roman" pitchFamily="18" charset="0"/>
              </a:rPr>
              <a:t>Adaptability to natural features.</a:t>
            </a:r>
          </a:p>
          <a:p>
            <a:pPr marL="457200" lvl="2" indent="0" algn="just">
              <a:buClr>
                <a:schemeClr val="tx1"/>
              </a:buClr>
              <a:buSzPct val="95000"/>
              <a:buNone/>
            </a:pPr>
            <a:endParaRPr lang="en-US" sz="2200" dirty="0" smtClean="0">
              <a:latin typeface="Times New Roman" pitchFamily="18" charset="0"/>
              <a:cs typeface="Times New Roman" pitchFamily="18" charset="0"/>
            </a:endParaRPr>
          </a:p>
        </p:txBody>
      </p:sp>
      <p:sp>
        <p:nvSpPr>
          <p:cNvPr id="5" name="Title 2"/>
          <p:cNvSpPr txBox="1">
            <a:spLocks/>
          </p:cNvSpPr>
          <p:nvPr/>
        </p:nvSpPr>
        <p:spPr>
          <a:xfrm>
            <a:off x="0" y="0"/>
            <a:ext cx="9144000" cy="714356"/>
          </a:xfrm>
          <a:prstGeom prst="rect">
            <a:avLst/>
          </a:prstGeom>
          <a:ln w="6350" cap="rnd">
            <a:noFill/>
          </a:ln>
        </p:spPr>
        <p:txBody>
          <a:bodyPr vert="horz" rtlCol="0" anchor="b" anchorCtr="0">
            <a:noAutofit/>
          </a:bodyPr>
          <a:lstStyle/>
          <a:p>
            <a:pPr>
              <a:spcBef>
                <a:spcPct val="0"/>
              </a:spcBef>
              <a:defRPr/>
            </a:pPr>
            <a:r>
              <a:rPr lang="en-US" sz="4200" dirty="0" smtClean="0">
                <a:solidFill>
                  <a:srgbClr val="7030A0"/>
                </a:solidFill>
                <a:latin typeface="Copperplate Gothic Bold" pitchFamily="34" charset="0"/>
              </a:rPr>
              <a:t>Size Of Harbour:-</a:t>
            </a: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4704"/>
            <a:ext cx="9144000" cy="6093296"/>
          </a:xfrm>
        </p:spPr>
        <p:txBody>
          <a:bodyPr>
            <a:normAutofit/>
          </a:bodyPr>
          <a:lstStyle/>
          <a:p>
            <a:pPr marL="0" lvl="1" indent="0" algn="just">
              <a:buClr>
                <a:schemeClr val="tx1"/>
              </a:buClr>
              <a:buSzPct val="95000"/>
              <a:buNone/>
            </a:pPr>
            <a:r>
              <a:rPr lang="en-US" sz="2800" dirty="0" smtClean="0">
                <a:latin typeface="Times New Roman" pitchFamily="18" charset="0"/>
                <a:cs typeface="Times New Roman" pitchFamily="18" charset="0"/>
              </a:rPr>
              <a:t>	</a:t>
            </a:r>
          </a:p>
          <a:p>
            <a:pPr marL="0" lvl="1" indent="0" algn="just">
              <a:buClr>
                <a:schemeClr val="tx1"/>
              </a:buClr>
              <a:buSzPct val="95000"/>
              <a:buNone/>
            </a:pPr>
            <a:r>
              <a:rPr lang="en-US" dirty="0" smtClean="0">
                <a:latin typeface="Times New Roman" pitchFamily="18" charset="0"/>
                <a:cs typeface="Times New Roman" pitchFamily="18" charset="0"/>
              </a:rPr>
              <a:t>	</a:t>
            </a:r>
            <a:r>
              <a:rPr lang="en-US" sz="2600" dirty="0" smtClean="0">
                <a:latin typeface="Times New Roman" pitchFamily="18" charset="0"/>
                <a:cs typeface="Times New Roman" pitchFamily="18" charset="0"/>
              </a:rPr>
              <a:t>Horizontal movement of water is called current.</a:t>
            </a:r>
          </a:p>
          <a:p>
            <a:pPr marL="0" lvl="1" indent="0" algn="just">
              <a:buClr>
                <a:schemeClr val="tx1"/>
              </a:buClr>
              <a:buSzPct val="95000"/>
              <a:buNone/>
            </a:pPr>
            <a:endParaRPr lang="en-US" b="1" dirty="0" smtClean="0">
              <a:latin typeface="Times New Roman" pitchFamily="18" charset="0"/>
              <a:cs typeface="Times New Roman" pitchFamily="18" charset="0"/>
            </a:endParaRPr>
          </a:p>
          <a:p>
            <a:pPr marL="0" lvl="1" indent="0" algn="just">
              <a:buClr>
                <a:schemeClr val="tx1"/>
              </a:buClr>
              <a:buSzPct val="95000"/>
              <a:buFont typeface="Wingdings" pitchFamily="2" charset="2"/>
              <a:buChar char="q"/>
            </a:pPr>
            <a:r>
              <a:rPr lang="en-US" b="1" dirty="0" smtClean="0">
                <a:latin typeface="Times New Roman" pitchFamily="18" charset="0"/>
                <a:cs typeface="Times New Roman" pitchFamily="18" charset="0"/>
              </a:rPr>
              <a:t>Causes of Currents:-</a:t>
            </a:r>
          </a:p>
          <a:p>
            <a:pPr marL="0" lvl="1" indent="0" algn="just">
              <a:buClr>
                <a:schemeClr val="tx1"/>
              </a:buClr>
              <a:buSzPct val="95000"/>
              <a:buNone/>
            </a:pPr>
            <a:endParaRPr lang="en-US" b="1" dirty="0" smtClean="0">
              <a:latin typeface="Times New Roman" pitchFamily="18" charset="0"/>
              <a:cs typeface="Times New Roman" pitchFamily="18" charset="0"/>
            </a:endParaRP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Tides,</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Wind blowing over ocean,</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Difference in temperature,</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Turbidity of water,</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Wave breaking at an angle of a beach.</a:t>
            </a:r>
          </a:p>
          <a:p>
            <a:pPr marL="0" lvl="1" indent="0" algn="just">
              <a:buClr>
                <a:schemeClr val="tx1"/>
              </a:buClr>
              <a:buSzPct val="95000"/>
              <a:buNone/>
            </a:pPr>
            <a:endParaRPr lang="en-US" b="1" dirty="0" smtClean="0">
              <a:latin typeface="Times New Roman" pitchFamily="18" charset="0"/>
              <a:cs typeface="Times New Roman" pitchFamily="18" charset="0"/>
            </a:endParaRPr>
          </a:p>
        </p:txBody>
      </p:sp>
      <p:sp>
        <p:nvSpPr>
          <p:cNvPr id="4" name="Title 2"/>
          <p:cNvSpPr txBox="1">
            <a:spLocks/>
          </p:cNvSpPr>
          <p:nvPr/>
        </p:nvSpPr>
        <p:spPr>
          <a:xfrm>
            <a:off x="214282" y="-27384"/>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CURRENTS</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71546"/>
            <a:ext cx="9144000" cy="5786454"/>
          </a:xfrm>
        </p:spPr>
        <p:txBody>
          <a:bodyPr>
            <a:normAutofit/>
          </a:bodyPr>
          <a:lstStyle/>
          <a:p>
            <a:pPr marL="457200" lvl="2" indent="0" algn="just">
              <a:buClr>
                <a:schemeClr val="tx1"/>
              </a:buClr>
              <a:buSzPct val="95000"/>
              <a:buFont typeface="Wingdings" pitchFamily="2" charset="2"/>
              <a:buChar char="q"/>
            </a:pPr>
            <a:r>
              <a:rPr lang="en-US" b="1" dirty="0" smtClean="0">
                <a:latin typeface="Times New Roman" pitchFamily="18" charset="0"/>
                <a:cs typeface="Times New Roman" pitchFamily="18" charset="0"/>
              </a:rPr>
              <a:t>WIDTH OF ENTRANCE TO THE HARBOUR:-</a:t>
            </a:r>
          </a:p>
          <a:p>
            <a:pPr marL="457200" lvl="2" indent="0" algn="just">
              <a:buClr>
                <a:schemeClr val="tx1"/>
              </a:buClr>
              <a:buSzPct val="95000"/>
              <a:buNone/>
            </a:pPr>
            <a:r>
              <a:rPr lang="en-US"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The entrance width should be in proportion to the size of the harbour and ships using it. To reduce the wave height with in the harbour, the entrance width should not be more than that necessary to provide safe navigation and also to prevent dangerous currents, when the tide is coming in and going out.</a:t>
            </a:r>
            <a:r>
              <a:rPr lang="en-US" b="1" dirty="0" smtClean="0">
                <a:latin typeface="Times New Roman" pitchFamily="18" charset="0"/>
                <a:cs typeface="Times New Roman" pitchFamily="18" charset="0"/>
              </a:rPr>
              <a:t>	</a:t>
            </a:r>
          </a:p>
          <a:p>
            <a:pPr marL="457200" lvl="2" indent="0" algn="just">
              <a:buClr>
                <a:schemeClr val="tx1"/>
              </a:buClr>
              <a:buSzPct val="95000"/>
              <a:buNone/>
            </a:pPr>
            <a:endParaRPr lang="en-US" b="1" dirty="0" smtClean="0">
              <a:latin typeface="Times New Roman" pitchFamily="18" charset="0"/>
              <a:cs typeface="Times New Roman" pitchFamily="18" charset="0"/>
            </a:endParaRPr>
          </a:p>
          <a:p>
            <a:pPr marL="457200" lvl="2" indent="0" algn="just">
              <a:buClr>
                <a:schemeClr val="tx1"/>
              </a:buClr>
              <a:buSzPct val="95000"/>
              <a:buFont typeface="Wingdings" pitchFamily="2" charset="2"/>
              <a:buChar char="ü"/>
            </a:pPr>
            <a:r>
              <a:rPr lang="en-US" b="1" dirty="0" smtClean="0">
                <a:latin typeface="Times New Roman" pitchFamily="18" charset="0"/>
                <a:cs typeface="Times New Roman" pitchFamily="18" charset="0"/>
              </a:rPr>
              <a:t>For Small Harbours = 90m</a:t>
            </a:r>
          </a:p>
          <a:p>
            <a:pPr marL="457200" lvl="2" indent="0" algn="just">
              <a:buClr>
                <a:schemeClr val="tx1"/>
              </a:buClr>
              <a:buSzPct val="95000"/>
              <a:buFont typeface="Wingdings" pitchFamily="2" charset="2"/>
              <a:buChar char="ü"/>
            </a:pPr>
            <a:r>
              <a:rPr lang="en-US" b="1" dirty="0" smtClean="0">
                <a:latin typeface="Times New Roman" pitchFamily="18" charset="0"/>
                <a:cs typeface="Times New Roman" pitchFamily="18" charset="0"/>
              </a:rPr>
              <a:t>For Medium Harbours = 120 to 150m</a:t>
            </a:r>
          </a:p>
          <a:p>
            <a:pPr marL="457200" lvl="2" indent="0" algn="just">
              <a:buClr>
                <a:schemeClr val="tx1"/>
              </a:buClr>
              <a:buSzPct val="95000"/>
              <a:buFont typeface="Wingdings" pitchFamily="2" charset="2"/>
              <a:buChar char="ü"/>
            </a:pPr>
            <a:r>
              <a:rPr lang="en-US" b="1" dirty="0" smtClean="0">
                <a:latin typeface="Times New Roman" pitchFamily="18" charset="0"/>
                <a:cs typeface="Times New Roman" pitchFamily="18" charset="0"/>
              </a:rPr>
              <a:t>For Large Harbours = 150 to 250m</a:t>
            </a:r>
          </a:p>
        </p:txBody>
      </p:sp>
      <p:sp>
        <p:nvSpPr>
          <p:cNvPr id="5" name="Title 2"/>
          <p:cNvSpPr txBox="1">
            <a:spLocks/>
          </p:cNvSpPr>
          <p:nvPr/>
        </p:nvSpPr>
        <p:spPr>
          <a:xfrm>
            <a:off x="0" y="0"/>
            <a:ext cx="9144000" cy="714356"/>
          </a:xfrm>
          <a:prstGeom prst="rect">
            <a:avLst/>
          </a:prstGeom>
          <a:ln w="6350" cap="rnd">
            <a:noFill/>
          </a:ln>
        </p:spPr>
        <p:txBody>
          <a:bodyPr vert="horz" rtlCol="0" anchor="b" anchorCtr="0">
            <a:noAutofit/>
          </a:bodyPr>
          <a:lstStyle/>
          <a:p>
            <a:pPr>
              <a:spcBef>
                <a:spcPct val="0"/>
              </a:spcBef>
              <a:defRPr/>
            </a:pPr>
            <a:r>
              <a:rPr lang="en-US" sz="4200" dirty="0" smtClean="0">
                <a:solidFill>
                  <a:srgbClr val="7030A0"/>
                </a:solidFill>
                <a:latin typeface="Copperplate Gothic Bold" pitchFamily="34" charset="0"/>
              </a:rPr>
              <a:t>Size Of Harbour:-</a:t>
            </a: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71546"/>
            <a:ext cx="9144000" cy="485246"/>
          </a:xfrm>
        </p:spPr>
        <p:txBody>
          <a:bodyPr>
            <a:noAutofit/>
          </a:bodyPr>
          <a:lstStyle/>
          <a:p>
            <a:pPr marL="457200" lvl="2" indent="0" algn="just">
              <a:buClr>
                <a:schemeClr val="tx1"/>
              </a:buClr>
              <a:buSzPct val="95000"/>
              <a:buFont typeface="Wingdings" pitchFamily="2" charset="2"/>
              <a:buChar char="q"/>
            </a:pPr>
            <a:r>
              <a:rPr lang="en-US" b="1" dirty="0" smtClean="0">
                <a:latin typeface="Times New Roman" pitchFamily="18" charset="0"/>
                <a:cs typeface="Times New Roman" pitchFamily="18" charset="0"/>
              </a:rPr>
              <a:t>WIDTH OF ENTRANCE CHANNEL:-</a:t>
            </a:r>
          </a:p>
          <a:p>
            <a:pPr marL="457200" lvl="2" indent="0" algn="just">
              <a:buClr>
                <a:schemeClr val="tx1"/>
              </a:buClr>
              <a:buSzPct val="95000"/>
              <a:buFont typeface="Wingdings" pitchFamily="2" charset="2"/>
              <a:buChar char="q"/>
            </a:pPr>
            <a:endParaRPr lang="en-US" b="1" dirty="0" smtClean="0">
              <a:latin typeface="Times New Roman" pitchFamily="18" charset="0"/>
              <a:cs typeface="Times New Roman" pitchFamily="18" charset="0"/>
            </a:endParaRPr>
          </a:p>
          <a:p>
            <a:pPr marL="457200" lvl="2" indent="0" algn="just">
              <a:buClr>
                <a:schemeClr val="tx1"/>
              </a:buClr>
              <a:buSzPct val="95000"/>
              <a:buNone/>
            </a:pPr>
            <a:endParaRPr lang="en-US" b="1" dirty="0" smtClean="0">
              <a:latin typeface="Times New Roman" pitchFamily="18" charset="0"/>
              <a:cs typeface="Times New Roman" pitchFamily="18" charset="0"/>
            </a:endParaRPr>
          </a:p>
        </p:txBody>
      </p:sp>
      <p:sp>
        <p:nvSpPr>
          <p:cNvPr id="5" name="Title 2"/>
          <p:cNvSpPr txBox="1">
            <a:spLocks/>
          </p:cNvSpPr>
          <p:nvPr/>
        </p:nvSpPr>
        <p:spPr>
          <a:xfrm>
            <a:off x="0" y="0"/>
            <a:ext cx="9144000" cy="714356"/>
          </a:xfrm>
          <a:prstGeom prst="rect">
            <a:avLst/>
          </a:prstGeom>
          <a:ln w="6350" cap="rnd">
            <a:noFill/>
          </a:ln>
        </p:spPr>
        <p:txBody>
          <a:bodyPr vert="horz" rtlCol="0" anchor="b" anchorCtr="0">
            <a:noAutofit/>
          </a:bodyPr>
          <a:lstStyle/>
          <a:p>
            <a:pPr>
              <a:spcBef>
                <a:spcPct val="0"/>
              </a:spcBef>
              <a:defRPr/>
            </a:pPr>
            <a:r>
              <a:rPr lang="en-US" sz="4200" dirty="0" smtClean="0">
                <a:solidFill>
                  <a:srgbClr val="7030A0"/>
                </a:solidFill>
                <a:latin typeface="Copperplate Gothic Bold" pitchFamily="34" charset="0"/>
              </a:rPr>
              <a:t>Size Of Harbour:-</a:t>
            </a: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pic>
        <p:nvPicPr>
          <p:cNvPr id="2055" name="Picture 7"/>
          <p:cNvPicPr>
            <a:picLocks noChangeAspect="1" noChangeArrowheads="1"/>
          </p:cNvPicPr>
          <p:nvPr/>
        </p:nvPicPr>
        <p:blipFill>
          <a:blip r:embed="rId2" cstate="print"/>
          <a:srcRect/>
          <a:stretch>
            <a:fillRect/>
          </a:stretch>
        </p:blipFill>
        <p:spPr bwMode="auto">
          <a:xfrm>
            <a:off x="0" y="1700808"/>
            <a:ext cx="9144000" cy="5157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71546"/>
            <a:ext cx="9144000" cy="5786454"/>
          </a:xfrm>
        </p:spPr>
        <p:txBody>
          <a:bodyPr>
            <a:normAutofit/>
          </a:bodyPr>
          <a:lstStyle/>
          <a:p>
            <a:pPr marL="457200" lvl="2" indent="0" algn="just">
              <a:buClr>
                <a:schemeClr val="tx1"/>
              </a:buClr>
              <a:buSzPct val="95000"/>
              <a:buFont typeface="Wingdings" pitchFamily="2" charset="2"/>
              <a:buChar char="q"/>
            </a:pPr>
            <a:r>
              <a:rPr lang="en-US" b="1" dirty="0" smtClean="0">
                <a:latin typeface="Times New Roman" pitchFamily="18" charset="0"/>
                <a:cs typeface="Times New Roman" pitchFamily="18" charset="0"/>
              </a:rPr>
              <a:t>WIDTH OF ENTRANCE CHANNEL:-</a:t>
            </a:r>
          </a:p>
          <a:p>
            <a:pPr marL="1371600" lvl="4" indent="0" algn="just">
              <a:buClr>
                <a:schemeClr val="tx1"/>
              </a:buClr>
              <a:buSzPct val="95000"/>
              <a:buNone/>
            </a:pPr>
            <a:r>
              <a:rPr lang="en-US" sz="2200" dirty="0" smtClean="0">
                <a:latin typeface="Times New Roman" pitchFamily="18" charset="0"/>
                <a:cs typeface="Times New Roman" pitchFamily="18" charset="0"/>
              </a:rPr>
              <a:t>The entrance channel width is divided into:</a:t>
            </a:r>
          </a:p>
          <a:p>
            <a:pPr marL="1371600" lvl="4" indent="0" algn="just">
              <a:buClr>
                <a:schemeClr val="tx1"/>
              </a:buClr>
              <a:buSzPct val="95000"/>
              <a:buNone/>
            </a:pPr>
            <a:endParaRPr lang="en-US" sz="2200" dirty="0" smtClean="0">
              <a:latin typeface="Times New Roman" pitchFamily="18" charset="0"/>
              <a:cs typeface="Times New Roman" pitchFamily="18" charset="0"/>
            </a:endParaRPr>
          </a:p>
          <a:p>
            <a:pPr marL="1885950" lvl="4" indent="-514350" algn="just">
              <a:buClr>
                <a:schemeClr val="tx1"/>
              </a:buClr>
              <a:buSzPct val="95000"/>
              <a:buAutoNum type="romanUcParenBoth"/>
            </a:pPr>
            <a:r>
              <a:rPr lang="en-US" sz="2200" dirty="0" err="1" smtClean="0">
                <a:latin typeface="Times New Roman" pitchFamily="18" charset="0"/>
                <a:cs typeface="Times New Roman" pitchFamily="18" charset="0"/>
              </a:rPr>
              <a:t>Manouvering</a:t>
            </a:r>
            <a:r>
              <a:rPr lang="en-US" sz="2200" dirty="0" smtClean="0">
                <a:latin typeface="Times New Roman" pitchFamily="18" charset="0"/>
                <a:cs typeface="Times New Roman" pitchFamily="18" charset="0"/>
              </a:rPr>
              <a:t> lane width = 2B</a:t>
            </a:r>
          </a:p>
          <a:p>
            <a:pPr marL="1885950" lvl="4" indent="-514350" algn="just">
              <a:buClr>
                <a:schemeClr val="tx1"/>
              </a:buClr>
              <a:buSzPct val="95000"/>
              <a:buAutoNum type="romanUcParenBoth"/>
            </a:pPr>
            <a:r>
              <a:rPr lang="en-US" sz="2200" dirty="0" smtClean="0">
                <a:latin typeface="Times New Roman" pitchFamily="18" charset="0"/>
                <a:cs typeface="Times New Roman" pitchFamily="18" charset="0"/>
              </a:rPr>
              <a:t>Ship clearance lane width = B</a:t>
            </a:r>
          </a:p>
          <a:p>
            <a:pPr marL="1885950" lvl="4" indent="-514350" algn="just">
              <a:buClr>
                <a:schemeClr val="tx1"/>
              </a:buClr>
              <a:buSzPct val="95000"/>
              <a:buAutoNum type="romanUcParenBoth"/>
            </a:pPr>
            <a:r>
              <a:rPr lang="en-US" sz="2200" dirty="0" smtClean="0">
                <a:latin typeface="Times New Roman" pitchFamily="18" charset="0"/>
                <a:cs typeface="Times New Roman" pitchFamily="18" charset="0"/>
              </a:rPr>
              <a:t>Bank clearance-depends on the side slopes.</a:t>
            </a:r>
          </a:p>
          <a:p>
            <a:pPr marL="1885950" lvl="4" indent="-514350" algn="just">
              <a:buClr>
                <a:schemeClr val="tx1"/>
              </a:buClr>
              <a:buSzPct val="95000"/>
              <a:buNone/>
            </a:pPr>
            <a:endParaRPr lang="en-US" sz="2200" dirty="0" smtClean="0">
              <a:latin typeface="Times New Roman" pitchFamily="18" charset="0"/>
              <a:cs typeface="Times New Roman" pitchFamily="18" charset="0"/>
            </a:endParaRPr>
          </a:p>
          <a:p>
            <a:pPr marL="1885950" lvl="4" indent="-514350" algn="just">
              <a:buClr>
                <a:schemeClr val="tx1"/>
              </a:buClr>
              <a:buSzPct val="95000"/>
              <a:buNone/>
            </a:pPr>
            <a:endParaRPr lang="en-US" sz="2200" dirty="0" smtClean="0">
              <a:latin typeface="Times New Roman" pitchFamily="18" charset="0"/>
              <a:cs typeface="Times New Roman" pitchFamily="18" charset="0"/>
            </a:endParaRPr>
          </a:p>
          <a:p>
            <a:pPr marL="457200" lvl="2" indent="0" algn="just">
              <a:buClr>
                <a:schemeClr val="tx1"/>
              </a:buClr>
              <a:buSzPct val="95000"/>
              <a:buNone/>
            </a:pPr>
            <a:r>
              <a:rPr lang="en-US" sz="2200" dirty="0" smtClean="0">
                <a:latin typeface="Times New Roman" pitchFamily="18" charset="0"/>
                <a:cs typeface="Times New Roman" pitchFamily="18" charset="0"/>
              </a:rPr>
              <a:t>From Fig.,</a:t>
            </a:r>
          </a:p>
          <a:p>
            <a:pPr marL="457200" lvl="2" indent="0" algn="just">
              <a:buClr>
                <a:schemeClr val="tx1"/>
              </a:buClr>
              <a:buSzPct val="95000"/>
              <a:buNone/>
            </a:pPr>
            <a:r>
              <a:rPr lang="en-US" sz="2200" dirty="0" smtClean="0">
                <a:latin typeface="Times New Roman" pitchFamily="18" charset="0"/>
                <a:cs typeface="Times New Roman" pitchFamily="18" charset="0"/>
              </a:rPr>
              <a:t>	The width of entrance channel for single lane traffic,</a:t>
            </a:r>
          </a:p>
          <a:p>
            <a:pPr marL="457200" lvl="2" indent="0" algn="just">
              <a:buClr>
                <a:schemeClr val="tx1"/>
              </a:buClr>
              <a:buSzPct val="95000"/>
              <a:buNone/>
            </a:pPr>
            <a:r>
              <a:rPr lang="en-US" sz="2200" b="1" dirty="0" smtClean="0">
                <a:latin typeface="Times New Roman" pitchFamily="18" charset="0"/>
                <a:cs typeface="Times New Roman" pitchFamily="18" charset="0"/>
              </a:rPr>
              <a:t>			L = 4B + 2 (bank clearance)</a:t>
            </a:r>
          </a:p>
          <a:p>
            <a:pPr marL="457200" lvl="2" indent="0" algn="just">
              <a:buClr>
                <a:schemeClr val="tx1"/>
              </a:buClr>
              <a:buSzPct val="95000"/>
              <a:buNone/>
            </a:pPr>
            <a:r>
              <a:rPr lang="en-US" b="1" dirty="0" smtClean="0">
                <a:latin typeface="Times New Roman" pitchFamily="18" charset="0"/>
                <a:cs typeface="Times New Roman" pitchFamily="18" charset="0"/>
              </a:rPr>
              <a:t>	</a:t>
            </a:r>
          </a:p>
          <a:p>
            <a:pPr marL="457200" lvl="2" indent="0" algn="just">
              <a:buClr>
                <a:schemeClr val="tx1"/>
              </a:buClr>
              <a:buSzPct val="95000"/>
              <a:buNone/>
            </a:pPr>
            <a:r>
              <a:rPr lang="en-US" b="1" dirty="0" smtClean="0">
                <a:latin typeface="Times New Roman" pitchFamily="18" charset="0"/>
                <a:cs typeface="Times New Roman" pitchFamily="18" charset="0"/>
              </a:rPr>
              <a:t>	</a:t>
            </a:r>
          </a:p>
        </p:txBody>
      </p:sp>
      <p:sp>
        <p:nvSpPr>
          <p:cNvPr id="5" name="Title 2"/>
          <p:cNvSpPr txBox="1">
            <a:spLocks/>
          </p:cNvSpPr>
          <p:nvPr/>
        </p:nvSpPr>
        <p:spPr>
          <a:xfrm>
            <a:off x="0" y="0"/>
            <a:ext cx="9144000" cy="714356"/>
          </a:xfrm>
          <a:prstGeom prst="rect">
            <a:avLst/>
          </a:prstGeom>
          <a:ln w="6350" cap="rnd">
            <a:noFill/>
          </a:ln>
        </p:spPr>
        <p:txBody>
          <a:bodyPr vert="horz" rtlCol="0" anchor="b" anchorCtr="0">
            <a:noAutofit/>
          </a:bodyPr>
          <a:lstStyle/>
          <a:p>
            <a:pPr>
              <a:spcBef>
                <a:spcPct val="0"/>
              </a:spcBef>
              <a:defRPr/>
            </a:pPr>
            <a:r>
              <a:rPr lang="en-US" sz="4200" dirty="0" smtClean="0">
                <a:solidFill>
                  <a:srgbClr val="7030A0"/>
                </a:solidFill>
                <a:latin typeface="Copperplate Gothic Bold" pitchFamily="34" charset="0"/>
              </a:rPr>
              <a:t>Size Of Harbour:-</a:t>
            </a: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71546"/>
            <a:ext cx="9144000" cy="5786454"/>
          </a:xfrm>
        </p:spPr>
        <p:txBody>
          <a:bodyPr>
            <a:normAutofit/>
          </a:bodyPr>
          <a:lstStyle/>
          <a:p>
            <a:pPr marL="457200" lvl="2" indent="0" algn="just">
              <a:buClr>
                <a:schemeClr val="tx1"/>
              </a:buClr>
              <a:buSzPct val="95000"/>
              <a:buFont typeface="Wingdings" pitchFamily="2" charset="2"/>
              <a:buChar char="q"/>
            </a:pPr>
            <a:r>
              <a:rPr lang="en-US" b="1" dirty="0" smtClean="0">
                <a:latin typeface="Times New Roman" pitchFamily="18" charset="0"/>
                <a:cs typeface="Times New Roman" pitchFamily="18" charset="0"/>
              </a:rPr>
              <a:t>TURNING BASIN:-</a:t>
            </a:r>
          </a:p>
          <a:p>
            <a:pPr marL="457200" lvl="2" indent="0" algn="just">
              <a:buClr>
                <a:schemeClr val="tx1"/>
              </a:buClr>
              <a:buSzPct val="95000"/>
              <a:buNone/>
            </a:pPr>
            <a:r>
              <a:rPr lang="en-US" b="1" dirty="0" smtClean="0">
                <a:latin typeface="Times New Roman" pitchFamily="18" charset="0"/>
                <a:cs typeface="Times New Roman" pitchFamily="18" charset="0"/>
              </a:rPr>
              <a:t>		</a:t>
            </a:r>
          </a:p>
          <a:p>
            <a:pPr marL="457200" lvl="2" indent="0" algn="just">
              <a:buClr>
                <a:schemeClr val="tx1"/>
              </a:buClr>
              <a:buSzPct val="9500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radius of turning basin should be equal to two times the length of the largest ship calling at the harbour.</a:t>
            </a:r>
          </a:p>
          <a:p>
            <a:pPr marL="457200" lvl="2" indent="0" algn="just">
              <a:buClr>
                <a:schemeClr val="tx1"/>
              </a:buClr>
              <a:buSzPct val="95000"/>
              <a:buNone/>
            </a:pPr>
            <a:endParaRPr lang="en-US" b="1" dirty="0" smtClean="0">
              <a:latin typeface="Times New Roman" pitchFamily="18" charset="0"/>
              <a:cs typeface="Times New Roman" pitchFamily="18" charset="0"/>
            </a:endParaRPr>
          </a:p>
          <a:p>
            <a:pPr marL="457200" lvl="2" indent="0" algn="ctr">
              <a:buClr>
                <a:schemeClr val="tx1"/>
              </a:buClr>
              <a:buSzPct val="95000"/>
              <a:buNone/>
            </a:pPr>
            <a:r>
              <a:rPr lang="en-US" b="1" dirty="0" smtClean="0">
                <a:latin typeface="Times New Roman" pitchFamily="18" charset="0"/>
                <a:cs typeface="Times New Roman" pitchFamily="18" charset="0"/>
              </a:rPr>
              <a:t>R = 2l</a:t>
            </a:r>
          </a:p>
          <a:p>
            <a:pPr marL="457200" lvl="2" indent="0" algn="ctr">
              <a:buClr>
                <a:schemeClr val="tx1"/>
              </a:buClr>
              <a:buSzPct val="95000"/>
              <a:buNone/>
            </a:pPr>
            <a:endParaRPr lang="en-US" b="1" dirty="0" smtClean="0">
              <a:latin typeface="Times New Roman" pitchFamily="18" charset="0"/>
              <a:cs typeface="Times New Roman" pitchFamily="18" charset="0"/>
            </a:endParaRPr>
          </a:p>
          <a:p>
            <a:pPr marL="457200" lvl="2" indent="0">
              <a:buClr>
                <a:schemeClr val="tx1"/>
              </a:buClr>
              <a:buSzPct val="9500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Where, 	R = Radius of turning basin,</a:t>
            </a:r>
          </a:p>
          <a:p>
            <a:pPr marL="457200" lvl="2" indent="0">
              <a:buClr>
                <a:schemeClr val="tx1"/>
              </a:buClr>
              <a:buSzPct val="95000"/>
              <a:buNone/>
            </a:pPr>
            <a:r>
              <a:rPr lang="en-US" dirty="0" smtClean="0">
                <a:latin typeface="Times New Roman" pitchFamily="18" charset="0"/>
                <a:cs typeface="Times New Roman" pitchFamily="18" charset="0"/>
              </a:rPr>
              <a:t>				l = length of the largest ship</a:t>
            </a:r>
          </a:p>
        </p:txBody>
      </p:sp>
      <p:sp>
        <p:nvSpPr>
          <p:cNvPr id="5" name="Title 2"/>
          <p:cNvSpPr txBox="1">
            <a:spLocks/>
          </p:cNvSpPr>
          <p:nvPr/>
        </p:nvSpPr>
        <p:spPr>
          <a:xfrm>
            <a:off x="0" y="0"/>
            <a:ext cx="9144000" cy="714356"/>
          </a:xfrm>
          <a:prstGeom prst="rect">
            <a:avLst/>
          </a:prstGeom>
          <a:ln w="6350" cap="rnd">
            <a:noFill/>
          </a:ln>
        </p:spPr>
        <p:txBody>
          <a:bodyPr vert="horz" rtlCol="0" anchor="b" anchorCtr="0">
            <a:noAutofit/>
          </a:bodyPr>
          <a:lstStyle/>
          <a:p>
            <a:pPr>
              <a:spcBef>
                <a:spcPct val="0"/>
              </a:spcBef>
              <a:defRPr/>
            </a:pPr>
            <a:r>
              <a:rPr lang="en-US" sz="4200" dirty="0" smtClean="0">
                <a:solidFill>
                  <a:srgbClr val="7030A0"/>
                </a:solidFill>
                <a:latin typeface="Copperplate Gothic Bold" pitchFamily="34" charset="0"/>
              </a:rPr>
              <a:t>Size Of Harbour:-</a:t>
            </a: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71546"/>
            <a:ext cx="9144000" cy="5786454"/>
          </a:xfrm>
        </p:spPr>
        <p:txBody>
          <a:bodyPr>
            <a:normAutofit/>
          </a:bodyPr>
          <a:lstStyle/>
          <a:p>
            <a:pPr marL="457200" lvl="2" indent="0" algn="just">
              <a:buClr>
                <a:schemeClr val="tx1"/>
              </a:buClr>
              <a:buSzPct val="95000"/>
              <a:buFont typeface="Wingdings" pitchFamily="2" charset="2"/>
              <a:buChar char="q"/>
            </a:pPr>
            <a:r>
              <a:rPr lang="en-US" b="1" dirty="0" smtClean="0">
                <a:latin typeface="Times New Roman" pitchFamily="18" charset="0"/>
                <a:cs typeface="Times New Roman" pitchFamily="18" charset="0"/>
              </a:rPr>
              <a:t>WAVE HEIGHT WITHIN THE HARBOUR:-</a:t>
            </a:r>
          </a:p>
          <a:p>
            <a:pPr marL="457200" lvl="2" indent="0" algn="just">
              <a:buClr>
                <a:schemeClr val="tx1"/>
              </a:buClr>
              <a:buSzPct val="95000"/>
              <a:buNone/>
            </a:pPr>
            <a:r>
              <a:rPr lang="en-US" b="1" dirty="0" smtClean="0">
                <a:latin typeface="Times New Roman" pitchFamily="18" charset="0"/>
                <a:cs typeface="Times New Roman" pitchFamily="18" charset="0"/>
              </a:rPr>
              <a:t>		</a:t>
            </a:r>
          </a:p>
          <a:p>
            <a:pPr marL="457200" lvl="2" indent="0" algn="just">
              <a:buClr>
                <a:schemeClr val="tx1"/>
              </a:buClr>
              <a:buSzPct val="95000"/>
              <a:buNone/>
            </a:pPr>
            <a:r>
              <a:rPr lang="en-US" b="1"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marL="457200" lvl="2" indent="0" algn="just">
              <a:buClr>
                <a:schemeClr val="tx1"/>
              </a:buClr>
              <a:buSzPct val="95000"/>
              <a:buNone/>
            </a:pPr>
            <a:endParaRPr lang="en-US" b="1" dirty="0" smtClean="0">
              <a:latin typeface="Times New Roman" pitchFamily="18" charset="0"/>
              <a:cs typeface="Times New Roman" pitchFamily="18" charset="0"/>
            </a:endParaRPr>
          </a:p>
          <a:p>
            <a:pPr marL="457200" lvl="2" indent="0" algn="just">
              <a:buClr>
                <a:schemeClr val="tx1"/>
              </a:buClr>
              <a:buSzPct val="95000"/>
              <a:buNone/>
            </a:pPr>
            <a:endParaRPr lang="en-US" b="1" dirty="0" smtClean="0">
              <a:latin typeface="Times New Roman" pitchFamily="18" charset="0"/>
              <a:cs typeface="Times New Roman" pitchFamily="18" charset="0"/>
            </a:endParaRPr>
          </a:p>
          <a:p>
            <a:pPr marL="457200" lvl="2" indent="0" algn="just">
              <a:buClr>
                <a:schemeClr val="tx1"/>
              </a:buClr>
              <a:buSzPct val="95000"/>
              <a:buNone/>
            </a:pPr>
            <a:endParaRPr lang="en-US" b="1" dirty="0" smtClean="0">
              <a:latin typeface="Times New Roman" pitchFamily="18" charset="0"/>
              <a:cs typeface="Times New Roman" pitchFamily="18" charset="0"/>
            </a:endParaRPr>
          </a:p>
          <a:p>
            <a:pPr marL="457200" lvl="2" indent="0" algn="just">
              <a:buClr>
                <a:schemeClr val="tx1"/>
              </a:buClr>
              <a:buSzPct val="95000"/>
              <a:buNone/>
            </a:pPr>
            <a:r>
              <a:rPr lang="en-US" b="1" dirty="0" smtClean="0">
                <a:latin typeface="Times New Roman" pitchFamily="18" charset="0"/>
                <a:cs typeface="Times New Roman" pitchFamily="18" charset="0"/>
              </a:rPr>
              <a:t>Where,</a:t>
            </a:r>
            <a:r>
              <a:rPr lang="en-US" dirty="0" smtClean="0">
                <a:latin typeface="Times New Roman" pitchFamily="18" charset="0"/>
                <a:cs typeface="Times New Roman" pitchFamily="18" charset="0"/>
              </a:rPr>
              <a:t>	h = Height of reduced waves any point P in harbour, m</a:t>
            </a:r>
          </a:p>
          <a:p>
            <a:pPr marL="457200" lvl="2" indent="0" algn="just">
              <a:buClr>
                <a:schemeClr val="tx1"/>
              </a:buClr>
              <a:buSzPct val="95000"/>
              <a:buNone/>
            </a:pPr>
            <a:r>
              <a:rPr lang="en-US" dirty="0" smtClean="0">
                <a:latin typeface="Times New Roman" pitchFamily="18" charset="0"/>
                <a:cs typeface="Times New Roman" pitchFamily="18" charset="0"/>
              </a:rPr>
              <a:t>		H = Height of wave at entrance, m</a:t>
            </a:r>
          </a:p>
          <a:p>
            <a:pPr marL="457200" lvl="2" indent="0" algn="just">
              <a:buClr>
                <a:schemeClr val="tx1"/>
              </a:buClr>
              <a:buSzPct val="95000"/>
              <a:buNone/>
            </a:pPr>
            <a:r>
              <a:rPr lang="en-US" dirty="0" smtClean="0">
                <a:latin typeface="Times New Roman" pitchFamily="18" charset="0"/>
                <a:cs typeface="Times New Roman" pitchFamily="18" charset="0"/>
              </a:rPr>
              <a:t>		B = Breadth of entrance, m</a:t>
            </a:r>
          </a:p>
          <a:p>
            <a:pPr marL="457200" lvl="2" indent="0" algn="just">
              <a:buClr>
                <a:schemeClr val="tx1"/>
              </a:buClr>
              <a:buSzPct val="95000"/>
              <a:buNone/>
            </a:pPr>
            <a:r>
              <a:rPr lang="en-US" dirty="0" smtClean="0">
                <a:latin typeface="Times New Roman" pitchFamily="18" charset="0"/>
                <a:cs typeface="Times New Roman" pitchFamily="18" charset="0"/>
              </a:rPr>
              <a:t>		L = Breadth of harbour at P, m</a:t>
            </a:r>
          </a:p>
          <a:p>
            <a:pPr marL="457200" lvl="2" indent="0" algn="just">
              <a:buClr>
                <a:schemeClr val="tx1"/>
              </a:buClr>
              <a:buSzPct val="95000"/>
              <a:buNone/>
            </a:pPr>
            <a:r>
              <a:rPr lang="en-US" dirty="0" smtClean="0">
                <a:latin typeface="Times New Roman" pitchFamily="18" charset="0"/>
                <a:cs typeface="Times New Roman" pitchFamily="18" charset="0"/>
              </a:rPr>
              <a:t> 		D = Distance of P from entrance, m</a:t>
            </a:r>
          </a:p>
        </p:txBody>
      </p:sp>
      <p:sp>
        <p:nvSpPr>
          <p:cNvPr id="5" name="Title 2"/>
          <p:cNvSpPr txBox="1">
            <a:spLocks/>
          </p:cNvSpPr>
          <p:nvPr/>
        </p:nvSpPr>
        <p:spPr>
          <a:xfrm>
            <a:off x="0" y="0"/>
            <a:ext cx="9144000" cy="714356"/>
          </a:xfrm>
          <a:prstGeom prst="rect">
            <a:avLst/>
          </a:prstGeom>
          <a:ln w="6350" cap="rnd">
            <a:noFill/>
          </a:ln>
        </p:spPr>
        <p:txBody>
          <a:bodyPr vert="horz" rtlCol="0" anchor="b" anchorCtr="0">
            <a:noAutofit/>
          </a:bodyPr>
          <a:lstStyle/>
          <a:p>
            <a:pPr>
              <a:spcBef>
                <a:spcPct val="0"/>
              </a:spcBef>
              <a:defRPr/>
            </a:pPr>
            <a:r>
              <a:rPr lang="en-US" sz="4200" dirty="0" smtClean="0">
                <a:solidFill>
                  <a:srgbClr val="7030A0"/>
                </a:solidFill>
                <a:latin typeface="Copperplate Gothic Bold" pitchFamily="34" charset="0"/>
              </a:rPr>
              <a:t>Size Of Harbour:-</a:t>
            </a: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571736" y="1857364"/>
            <a:ext cx="3643338" cy="1285884"/>
          </a:xfrm>
          <a:prstGeom prst="rect">
            <a:avLst/>
          </a:prstGeom>
          <a:noFill/>
        </p:spPr>
      </p:pic>
      <p:sp>
        <p:nvSpPr>
          <p:cNvPr id="5123" name="Rectangle 3"/>
          <p:cNvSpPr>
            <a:spLocks noChangeArrowheads="1"/>
          </p:cNvSpPr>
          <p:nvPr/>
        </p:nvSpPr>
        <p:spPr bwMode="auto">
          <a:xfrm>
            <a:off x="0" y="1390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71546"/>
            <a:ext cx="9144000" cy="5786454"/>
          </a:xfrm>
        </p:spPr>
        <p:txBody>
          <a:bodyPr>
            <a:normAutofit/>
          </a:bodyPr>
          <a:lstStyle/>
          <a:p>
            <a:pPr marL="457200" lvl="2" indent="0" algn="just">
              <a:buClr>
                <a:schemeClr val="tx1"/>
              </a:buClr>
              <a:buSzPct val="95000"/>
              <a:buFont typeface="Wingdings" pitchFamily="2" charset="2"/>
              <a:buChar char="q"/>
            </a:pPr>
            <a:r>
              <a:rPr lang="en-US" b="1" dirty="0" smtClean="0">
                <a:latin typeface="Times New Roman" pitchFamily="18" charset="0"/>
                <a:cs typeface="Times New Roman" pitchFamily="18" charset="0"/>
              </a:rPr>
              <a:t>DEPTH OF HARBOUR:-</a:t>
            </a:r>
          </a:p>
          <a:p>
            <a:pPr marL="457200" lvl="2" indent="0" algn="just">
              <a:buClr>
                <a:schemeClr val="tx1"/>
              </a:buClr>
              <a:buSzPct val="9500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channel depth is generally determined by the following formula:</a:t>
            </a:r>
          </a:p>
          <a:p>
            <a:pPr marL="457200" lvl="2" indent="0" algn="just">
              <a:buClr>
                <a:schemeClr val="tx1"/>
              </a:buClr>
              <a:buSzPct val="95000"/>
              <a:buNone/>
            </a:pPr>
            <a:endParaRPr lang="en-US" b="1" dirty="0" smtClean="0">
              <a:latin typeface="Times New Roman" pitchFamily="18" charset="0"/>
              <a:cs typeface="Times New Roman" pitchFamily="18" charset="0"/>
            </a:endParaRPr>
          </a:p>
          <a:p>
            <a:pPr marL="457200" lvl="2" indent="0" algn="just">
              <a:buClr>
                <a:schemeClr val="tx1"/>
              </a:buClr>
              <a:buSzPct val="95000"/>
              <a:buNone/>
            </a:pPr>
            <a:endParaRPr lang="en-US" dirty="0" smtClean="0">
              <a:latin typeface="Times New Roman" pitchFamily="18" charset="0"/>
              <a:cs typeface="Times New Roman" pitchFamily="18" charset="0"/>
            </a:endParaRPr>
          </a:p>
          <a:p>
            <a:pPr marL="457200" lvl="2" indent="0" algn="just">
              <a:buClr>
                <a:schemeClr val="tx1"/>
              </a:buClr>
              <a:buSzPct val="95000"/>
              <a:buNone/>
            </a:pPr>
            <a:endParaRPr lang="en-US" dirty="0" smtClean="0">
              <a:latin typeface="Times New Roman" pitchFamily="18" charset="0"/>
              <a:cs typeface="Times New Roman" pitchFamily="18" charset="0"/>
            </a:endParaRPr>
          </a:p>
          <a:p>
            <a:pPr marL="457200" lvl="2" indent="0" algn="just">
              <a:buClr>
                <a:schemeClr val="tx1"/>
              </a:buClr>
              <a:buSzPct val="95000"/>
              <a:buNone/>
            </a:pPr>
            <a:endParaRPr lang="en-US" dirty="0" smtClean="0">
              <a:latin typeface="Times New Roman" pitchFamily="18" charset="0"/>
              <a:cs typeface="Times New Roman" pitchFamily="18" charset="0"/>
            </a:endParaRPr>
          </a:p>
          <a:p>
            <a:pPr marL="457200" lvl="2" indent="0" algn="just">
              <a:buClr>
                <a:schemeClr val="tx1"/>
              </a:buClr>
              <a:buSzPct val="95000"/>
              <a:buNone/>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Where,	</a:t>
            </a:r>
            <a:r>
              <a:rPr lang="en-US" dirty="0" smtClean="0">
                <a:latin typeface="Times New Roman" pitchFamily="18" charset="0"/>
                <a:cs typeface="Times New Roman" pitchFamily="18" charset="0"/>
              </a:rPr>
              <a:t>D’ = The draft of the largest ship to be 				         accommodated</a:t>
            </a:r>
          </a:p>
          <a:p>
            <a:pPr marL="457200" lvl="2" indent="0" algn="just">
              <a:buClr>
                <a:schemeClr val="tx1"/>
              </a:buClr>
              <a:buSzPct val="9500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 = The height of storm waves, crest to trough</a:t>
            </a:r>
          </a:p>
          <a:p>
            <a:pPr marL="457200" lvl="2" indent="0" algn="just">
              <a:buClr>
                <a:schemeClr val="tx1"/>
              </a:buClr>
              <a:buSzPct val="9500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D’’ = Allowance for squat.		</a:t>
            </a:r>
          </a:p>
        </p:txBody>
      </p:sp>
      <p:sp>
        <p:nvSpPr>
          <p:cNvPr id="5" name="Title 2"/>
          <p:cNvSpPr txBox="1">
            <a:spLocks/>
          </p:cNvSpPr>
          <p:nvPr/>
        </p:nvSpPr>
        <p:spPr>
          <a:xfrm>
            <a:off x="0" y="0"/>
            <a:ext cx="9144000" cy="714356"/>
          </a:xfrm>
          <a:prstGeom prst="rect">
            <a:avLst/>
          </a:prstGeom>
          <a:ln w="6350" cap="rnd">
            <a:noFill/>
          </a:ln>
        </p:spPr>
        <p:txBody>
          <a:bodyPr vert="horz" rtlCol="0" anchor="b" anchorCtr="0">
            <a:noAutofit/>
          </a:bodyPr>
          <a:lstStyle/>
          <a:p>
            <a:pPr>
              <a:spcBef>
                <a:spcPct val="0"/>
              </a:spcBef>
              <a:defRPr/>
            </a:pPr>
            <a:r>
              <a:rPr lang="en-US" sz="4200" dirty="0" smtClean="0">
                <a:solidFill>
                  <a:srgbClr val="7030A0"/>
                </a:solidFill>
                <a:latin typeface="Copperplate Gothic Bold" pitchFamily="34" charset="0"/>
              </a:rPr>
              <a:t>Size Of Harbour:-</a:t>
            </a: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3" name="Rectangle 3"/>
          <p:cNvSpPr>
            <a:spLocks noChangeArrowheads="1"/>
          </p:cNvSpPr>
          <p:nvPr/>
        </p:nvSpPr>
        <p:spPr bwMode="auto">
          <a:xfrm>
            <a:off x="0" y="1390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19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71802" y="2714620"/>
            <a:ext cx="2714644" cy="1071570"/>
          </a:xfrm>
          <a:prstGeom prst="rect">
            <a:avLst/>
          </a:prstGeom>
          <a:noFill/>
        </p:spPr>
      </p:pic>
      <p:sp>
        <p:nvSpPr>
          <p:cNvPr id="41987" name="Rectangle 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71546"/>
            <a:ext cx="9144000" cy="5786454"/>
          </a:xfrm>
        </p:spPr>
        <p:txBody>
          <a:bodyPr>
            <a:normAutofit lnSpcReduction="10000"/>
          </a:bodyPr>
          <a:lstStyle/>
          <a:p>
            <a:pPr marL="457200" lvl="2" indent="0" algn="just">
              <a:buClr>
                <a:schemeClr val="tx1"/>
              </a:buClr>
              <a:buSzPct val="95000"/>
              <a:buNone/>
            </a:pPr>
            <a:r>
              <a:rPr lang="en-US" dirty="0" smtClean="0">
                <a:latin typeface="Times New Roman" pitchFamily="18" charset="0"/>
                <a:cs typeface="Times New Roman" pitchFamily="18" charset="0"/>
              </a:rPr>
              <a:t>		Since harbour is designed and constructed for providing berthing and cargo handling facilities for the ships, it is necessary to be familiar with the various ship features related to harbour planning.	</a:t>
            </a:r>
          </a:p>
          <a:p>
            <a:pPr marL="457200" lvl="2" indent="0" algn="just">
              <a:buClr>
                <a:schemeClr val="tx1"/>
              </a:buClr>
              <a:buSzPct val="95000"/>
              <a:buFont typeface="Wingdings" pitchFamily="2" charset="2"/>
              <a:buChar char="ü"/>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LOAD LINE:-</a:t>
            </a:r>
            <a:r>
              <a:rPr lang="en-US" dirty="0" smtClean="0">
                <a:latin typeface="Times New Roman" pitchFamily="18" charset="0"/>
                <a:cs typeface="Times New Roman" pitchFamily="18" charset="0"/>
              </a:rPr>
              <a:t> </a:t>
            </a:r>
          </a:p>
          <a:p>
            <a:pPr marL="457200" lvl="2" indent="0" algn="just">
              <a:buClr>
                <a:schemeClr val="tx1"/>
              </a:buClr>
              <a:buSzPct val="95000"/>
              <a:buNone/>
            </a:pPr>
            <a:r>
              <a:rPr lang="en-US" dirty="0" smtClean="0">
                <a:latin typeface="Times New Roman" pitchFamily="18" charset="0"/>
                <a:cs typeface="Times New Roman" pitchFamily="18" charset="0"/>
              </a:rPr>
              <a:t>		It indicate a line  showing the water level to which they may legally be loaded.</a:t>
            </a:r>
          </a:p>
          <a:p>
            <a:pPr marL="457200" lvl="2" indent="0" algn="just">
              <a:buClr>
                <a:schemeClr val="tx1"/>
              </a:buClr>
              <a:buSzPct val="95000"/>
              <a:buNone/>
            </a:pPr>
            <a:endParaRPr lang="en-US" dirty="0" smtClean="0">
              <a:latin typeface="Times New Roman" pitchFamily="18" charset="0"/>
              <a:cs typeface="Times New Roman" pitchFamily="18" charset="0"/>
            </a:endParaRPr>
          </a:p>
          <a:p>
            <a:pPr marL="457200" lvl="2" indent="0" algn="just">
              <a:buClr>
                <a:schemeClr val="tx1"/>
              </a:buClr>
              <a:buSzPct val="95000"/>
              <a:buFont typeface="Wingdings" pitchFamily="2" charset="2"/>
              <a:buChar char="ü"/>
            </a:pPr>
            <a:r>
              <a:rPr lang="en-US" b="1" dirty="0" smtClean="0">
                <a:latin typeface="Times New Roman" pitchFamily="18" charset="0"/>
                <a:cs typeface="Times New Roman" pitchFamily="18" charset="0"/>
              </a:rPr>
              <a:t>DISPLACEMENT LOAD:- </a:t>
            </a:r>
          </a:p>
          <a:p>
            <a:pPr marL="457200" lvl="2" indent="0" algn="just">
              <a:buClr>
                <a:schemeClr val="tx1"/>
              </a:buClr>
              <a:buSzPct val="9500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weight of ship and its contents when fully loaded with cargo to the load line is known as displacement load.</a:t>
            </a:r>
            <a:r>
              <a:rPr lang="en-US" b="1" dirty="0" smtClean="0">
                <a:latin typeface="Times New Roman" pitchFamily="18" charset="0"/>
                <a:cs typeface="Times New Roman" pitchFamily="18" charset="0"/>
              </a:rPr>
              <a:t> </a:t>
            </a:r>
          </a:p>
          <a:p>
            <a:pPr marL="457200" lvl="2" indent="0" algn="just">
              <a:buClr>
                <a:schemeClr val="tx1"/>
              </a:buClr>
              <a:buSzPct val="95000"/>
              <a:buFont typeface="Wingdings" pitchFamily="2" charset="2"/>
              <a:buChar char="ü"/>
            </a:pPr>
            <a:endParaRPr lang="en-US" b="1" dirty="0" smtClean="0">
              <a:latin typeface="Times New Roman" pitchFamily="18" charset="0"/>
              <a:cs typeface="Times New Roman" pitchFamily="18" charset="0"/>
            </a:endParaRPr>
          </a:p>
          <a:p>
            <a:pPr marL="457200" lvl="2" indent="0" algn="just">
              <a:buClr>
                <a:schemeClr val="tx1"/>
              </a:buClr>
              <a:buSzPct val="95000"/>
              <a:buFont typeface="Wingdings" pitchFamily="2" charset="2"/>
              <a:buChar char="ü"/>
            </a:pPr>
            <a:r>
              <a:rPr lang="en-US" b="1" dirty="0" smtClean="0">
                <a:latin typeface="Times New Roman" pitchFamily="18" charset="0"/>
                <a:cs typeface="Times New Roman" pitchFamily="18" charset="0"/>
              </a:rPr>
              <a:t>DISPLACEMENT LIGHT:- </a:t>
            </a:r>
          </a:p>
          <a:p>
            <a:pPr marL="457200" lvl="2" indent="0" algn="just">
              <a:buClr>
                <a:schemeClr val="tx1"/>
              </a:buClr>
              <a:buSzPct val="95000"/>
              <a:buNone/>
            </a:pPr>
            <a:r>
              <a:rPr lang="en-US" dirty="0" smtClean="0">
                <a:latin typeface="Times New Roman" pitchFamily="18" charset="0"/>
                <a:cs typeface="Times New Roman" pitchFamily="18" charset="0"/>
              </a:rPr>
              <a:t>		The weight of ship without cargo, fuel and stores is known as displacement light.</a:t>
            </a:r>
          </a:p>
        </p:txBody>
      </p:sp>
      <p:sp>
        <p:nvSpPr>
          <p:cNvPr id="5" name="Title 2"/>
          <p:cNvSpPr txBox="1">
            <a:spLocks/>
          </p:cNvSpPr>
          <p:nvPr/>
        </p:nvSpPr>
        <p:spPr>
          <a:xfrm>
            <a:off x="0" y="0"/>
            <a:ext cx="9144000" cy="714356"/>
          </a:xfrm>
          <a:prstGeom prst="rect">
            <a:avLst/>
          </a:prstGeom>
          <a:ln w="6350" cap="rnd">
            <a:noFill/>
          </a:ln>
        </p:spPr>
        <p:txBody>
          <a:bodyPr vert="horz" rtlCol="0" anchor="b" anchorCtr="0">
            <a:noAutofit/>
          </a:bodyPr>
          <a:lstStyle/>
          <a:p>
            <a:pPr>
              <a:spcBef>
                <a:spcPct val="0"/>
              </a:spcBef>
              <a:defRPr/>
            </a:pPr>
            <a:r>
              <a:rPr lang="en-US" sz="4200" dirty="0" smtClean="0">
                <a:solidFill>
                  <a:srgbClr val="7030A0"/>
                </a:solidFill>
                <a:latin typeface="Copperplate Gothic Bold" pitchFamily="34" charset="0"/>
              </a:rPr>
              <a:t>Ship Characteristics:-</a:t>
            </a: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3" name="Rectangle 3"/>
          <p:cNvSpPr>
            <a:spLocks noChangeArrowheads="1"/>
          </p:cNvSpPr>
          <p:nvPr/>
        </p:nvSpPr>
        <p:spPr bwMode="auto">
          <a:xfrm>
            <a:off x="0" y="1390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7" name="Rectangle 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71546"/>
            <a:ext cx="9144000" cy="5786454"/>
          </a:xfrm>
        </p:spPr>
        <p:txBody>
          <a:bodyPr>
            <a:normAutofit/>
          </a:bodyPr>
          <a:lstStyle/>
          <a:p>
            <a:pPr marL="457200" lvl="2" indent="0" algn="just">
              <a:buClr>
                <a:schemeClr val="tx1"/>
              </a:buClr>
              <a:buSzPct val="95000"/>
              <a:buFont typeface="Wingdings" pitchFamily="2" charset="2"/>
              <a:buChar char="ü"/>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GROSS REGISTERED TOUNAGE (G. R. T):-</a:t>
            </a:r>
            <a:r>
              <a:rPr lang="en-US" dirty="0" smtClean="0">
                <a:latin typeface="Times New Roman" pitchFamily="18" charset="0"/>
                <a:cs typeface="Times New Roman" pitchFamily="18" charset="0"/>
              </a:rPr>
              <a:t> </a:t>
            </a:r>
          </a:p>
          <a:p>
            <a:pPr marL="457200" lvl="2" indent="0" algn="just">
              <a:buClr>
                <a:schemeClr val="tx1"/>
              </a:buClr>
              <a:buSzPct val="95000"/>
              <a:buNone/>
            </a:pPr>
            <a:r>
              <a:rPr lang="en-US" dirty="0" smtClean="0">
                <a:latin typeface="Times New Roman" pitchFamily="18" charset="0"/>
                <a:cs typeface="Times New Roman" pitchFamily="18" charset="0"/>
              </a:rPr>
              <a:t>		This is the total measured internal capacity of a ship expressed in units of 2.83 m3 or 100cu.ft.</a:t>
            </a:r>
          </a:p>
          <a:p>
            <a:pPr marL="457200" lvl="2" indent="0" algn="just">
              <a:buClr>
                <a:schemeClr val="tx1"/>
              </a:buClr>
              <a:buSzPct val="95000"/>
              <a:buNone/>
            </a:pPr>
            <a:endParaRPr lang="en-US" dirty="0" smtClean="0">
              <a:latin typeface="Times New Roman" pitchFamily="18" charset="0"/>
              <a:cs typeface="Times New Roman" pitchFamily="18" charset="0"/>
            </a:endParaRPr>
          </a:p>
          <a:p>
            <a:pPr marL="457200" lvl="2" indent="0" algn="just">
              <a:buClr>
                <a:schemeClr val="tx1"/>
              </a:buClr>
              <a:buSzPct val="95000"/>
              <a:buFont typeface="Wingdings" pitchFamily="2" charset="2"/>
              <a:buChar char="ü"/>
            </a:pPr>
            <a:r>
              <a:rPr lang="en-US" b="1" dirty="0" smtClean="0">
                <a:latin typeface="Times New Roman" pitchFamily="18" charset="0"/>
                <a:cs typeface="Times New Roman" pitchFamily="18" charset="0"/>
              </a:rPr>
              <a:t>NET REGISTERED TOUNAGE (N. R. T):- </a:t>
            </a:r>
          </a:p>
          <a:p>
            <a:pPr marL="457200" lvl="2" indent="0" algn="just">
              <a:buClr>
                <a:schemeClr val="tx1"/>
              </a:buClr>
              <a:buSzPct val="9500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This is the carrying capacity of a ship expressed in units of 2.83m3.</a:t>
            </a:r>
            <a:endParaRPr lang="en-US" b="1" dirty="0" smtClean="0">
              <a:latin typeface="Times New Roman" pitchFamily="18" charset="0"/>
              <a:cs typeface="Times New Roman" pitchFamily="18" charset="0"/>
            </a:endParaRPr>
          </a:p>
          <a:p>
            <a:pPr marL="457200" lvl="2" indent="0" algn="just">
              <a:buClr>
                <a:schemeClr val="tx1"/>
              </a:buClr>
              <a:buSzPct val="95000"/>
              <a:buFont typeface="Wingdings" pitchFamily="2" charset="2"/>
              <a:buChar char="ü"/>
            </a:pPr>
            <a:endParaRPr lang="en-US" b="1" dirty="0" smtClean="0">
              <a:latin typeface="Times New Roman" pitchFamily="18" charset="0"/>
              <a:cs typeface="Times New Roman" pitchFamily="18" charset="0"/>
            </a:endParaRPr>
          </a:p>
          <a:p>
            <a:pPr marL="457200" lvl="2" indent="0" algn="just">
              <a:buClr>
                <a:schemeClr val="tx1"/>
              </a:buClr>
              <a:buSzPct val="95000"/>
              <a:buFont typeface="Wingdings" pitchFamily="2" charset="2"/>
              <a:buChar char="ü"/>
            </a:pPr>
            <a:r>
              <a:rPr lang="en-US" b="1" dirty="0" smtClean="0">
                <a:latin typeface="Times New Roman" pitchFamily="18" charset="0"/>
                <a:cs typeface="Times New Roman" pitchFamily="18" charset="0"/>
              </a:rPr>
              <a:t>DEAD WEIGHT TOUNAGE (D. W. T):- </a:t>
            </a:r>
          </a:p>
          <a:p>
            <a:pPr marL="457200" lvl="2" indent="0" algn="just">
              <a:buClr>
                <a:schemeClr val="tx1"/>
              </a:buClr>
              <a:buSzPct val="95000"/>
              <a:buNone/>
            </a:pPr>
            <a:r>
              <a:rPr lang="en-US" dirty="0" smtClean="0">
                <a:latin typeface="Times New Roman" pitchFamily="18" charset="0"/>
                <a:cs typeface="Times New Roman" pitchFamily="18" charset="0"/>
              </a:rPr>
              <a:t>		This is the carrying capacity of a ship by weight. It is a weight of cargo, fuel, stores, passengers, crew etc.</a:t>
            </a:r>
          </a:p>
          <a:p>
            <a:pPr marL="457200" lvl="2" indent="0" algn="just">
              <a:buClr>
                <a:schemeClr val="tx1"/>
              </a:buClr>
              <a:buSzPct val="95000"/>
              <a:buNone/>
            </a:pPr>
            <a:endParaRPr lang="en-US" dirty="0" smtClean="0">
              <a:latin typeface="Times New Roman" pitchFamily="18" charset="0"/>
              <a:cs typeface="Times New Roman" pitchFamily="18" charset="0"/>
            </a:endParaRPr>
          </a:p>
          <a:p>
            <a:pPr marL="457200" lvl="2" indent="0" algn="ctr">
              <a:buClr>
                <a:schemeClr val="tx1"/>
              </a:buClr>
              <a:buSzPct val="95000"/>
              <a:buNone/>
            </a:pPr>
            <a:r>
              <a:rPr lang="en-US" b="1" dirty="0" smtClean="0">
                <a:latin typeface="Times New Roman" pitchFamily="18" charset="0"/>
                <a:cs typeface="Times New Roman" pitchFamily="18" charset="0"/>
              </a:rPr>
              <a:t>D. W. T = Displacement Load – Displacement Light</a:t>
            </a:r>
          </a:p>
        </p:txBody>
      </p:sp>
      <p:sp>
        <p:nvSpPr>
          <p:cNvPr id="5" name="Title 2"/>
          <p:cNvSpPr txBox="1">
            <a:spLocks/>
          </p:cNvSpPr>
          <p:nvPr/>
        </p:nvSpPr>
        <p:spPr>
          <a:xfrm>
            <a:off x="0" y="0"/>
            <a:ext cx="9144000" cy="714356"/>
          </a:xfrm>
          <a:prstGeom prst="rect">
            <a:avLst/>
          </a:prstGeom>
          <a:ln w="6350" cap="rnd">
            <a:noFill/>
          </a:ln>
        </p:spPr>
        <p:txBody>
          <a:bodyPr vert="horz" rtlCol="0" anchor="b" anchorCtr="0">
            <a:noAutofit/>
          </a:bodyPr>
          <a:lstStyle/>
          <a:p>
            <a:pPr>
              <a:spcBef>
                <a:spcPct val="0"/>
              </a:spcBef>
              <a:defRPr/>
            </a:pPr>
            <a:r>
              <a:rPr lang="en-US" sz="4200" dirty="0" smtClean="0">
                <a:solidFill>
                  <a:srgbClr val="7030A0"/>
                </a:solidFill>
                <a:latin typeface="Copperplate Gothic Bold" pitchFamily="34" charset="0"/>
              </a:rPr>
              <a:t>Ship Characteristics:-</a:t>
            </a: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3" name="Rectangle 3"/>
          <p:cNvSpPr>
            <a:spLocks noChangeArrowheads="1"/>
          </p:cNvSpPr>
          <p:nvPr/>
        </p:nvSpPr>
        <p:spPr bwMode="auto">
          <a:xfrm>
            <a:off x="0" y="1390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7" name="Rectangle 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71546"/>
            <a:ext cx="9144000" cy="5786454"/>
          </a:xfrm>
        </p:spPr>
        <p:txBody>
          <a:bodyPr>
            <a:normAutofit lnSpcReduction="10000"/>
          </a:bodyPr>
          <a:lstStyle/>
          <a:p>
            <a:pPr marL="457200" lvl="2" indent="0" algn="just">
              <a:buClr>
                <a:schemeClr val="tx1"/>
              </a:buClr>
              <a:buSzPct val="95000"/>
              <a:buFont typeface="Wingdings" pitchFamily="2" charset="2"/>
              <a:buChar char="ü"/>
            </a:pP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DISPLACEMENT TOUNAGE:-</a:t>
            </a:r>
            <a:r>
              <a:rPr lang="en-US" dirty="0" smtClean="0">
                <a:latin typeface="Times New Roman" pitchFamily="18" charset="0"/>
                <a:cs typeface="Times New Roman" pitchFamily="18" charset="0"/>
              </a:rPr>
              <a:t> </a:t>
            </a:r>
          </a:p>
          <a:p>
            <a:pPr marL="457200" lvl="2" indent="0" algn="just">
              <a:buClr>
                <a:schemeClr val="tx1"/>
              </a:buClr>
              <a:buSzPct val="95000"/>
              <a:buNone/>
            </a:pPr>
            <a:r>
              <a:rPr lang="en-US" dirty="0" smtClean="0">
                <a:latin typeface="Times New Roman" pitchFamily="18" charset="0"/>
                <a:cs typeface="Times New Roman" pitchFamily="18" charset="0"/>
              </a:rPr>
              <a:t>		This is the actual weight of the ship. It is the weight of water displaced when afloat and may be either loaded or light.</a:t>
            </a:r>
          </a:p>
          <a:p>
            <a:pPr marL="457200" lvl="2" indent="0" algn="just">
              <a:buClr>
                <a:schemeClr val="tx1"/>
              </a:buClr>
              <a:buSzPct val="95000"/>
              <a:buNone/>
            </a:pPr>
            <a:endParaRPr lang="en-US" dirty="0" smtClean="0">
              <a:latin typeface="Times New Roman" pitchFamily="18" charset="0"/>
              <a:cs typeface="Times New Roman" pitchFamily="18" charset="0"/>
            </a:endParaRPr>
          </a:p>
          <a:p>
            <a:pPr marL="457200" lvl="2" indent="0" algn="just">
              <a:buClr>
                <a:schemeClr val="tx1"/>
              </a:buClr>
              <a:buSzPct val="95000"/>
              <a:buFont typeface="Wingdings" pitchFamily="2" charset="2"/>
              <a:buChar char="ü"/>
            </a:pPr>
            <a:r>
              <a:rPr lang="en-US" b="1" dirty="0" smtClean="0">
                <a:latin typeface="Times New Roman" pitchFamily="18" charset="0"/>
                <a:cs typeface="Times New Roman" pitchFamily="18" charset="0"/>
              </a:rPr>
              <a:t>DRAFT:- </a:t>
            </a:r>
          </a:p>
          <a:p>
            <a:pPr marL="457200" lvl="2" indent="0" algn="just">
              <a:buClr>
                <a:schemeClr val="tx1"/>
              </a:buClr>
              <a:buSzPct val="95000"/>
              <a:buNone/>
            </a:pP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 is the depth of the keel of the ship below water  level.</a:t>
            </a:r>
            <a:endParaRPr lang="en-US" b="1" dirty="0" smtClean="0">
              <a:latin typeface="Times New Roman" pitchFamily="18" charset="0"/>
              <a:cs typeface="Times New Roman" pitchFamily="18" charset="0"/>
            </a:endParaRPr>
          </a:p>
          <a:p>
            <a:pPr marL="457200" lvl="2" indent="0" algn="just">
              <a:buClr>
                <a:schemeClr val="tx1"/>
              </a:buClr>
              <a:buSzPct val="95000"/>
              <a:buFont typeface="Wingdings" pitchFamily="2" charset="2"/>
              <a:buChar char="ü"/>
            </a:pPr>
            <a:endParaRPr lang="en-US" b="1" dirty="0" smtClean="0">
              <a:latin typeface="Times New Roman" pitchFamily="18" charset="0"/>
              <a:cs typeface="Times New Roman" pitchFamily="18" charset="0"/>
            </a:endParaRPr>
          </a:p>
          <a:p>
            <a:pPr marL="457200" lvl="2" indent="0" algn="just">
              <a:buClr>
                <a:schemeClr val="tx1"/>
              </a:buClr>
              <a:buSzPct val="95000"/>
              <a:buFont typeface="Wingdings" pitchFamily="2" charset="2"/>
              <a:buChar char="ü"/>
            </a:pPr>
            <a:r>
              <a:rPr lang="en-US" b="1" dirty="0" smtClean="0">
                <a:latin typeface="Times New Roman" pitchFamily="18" charset="0"/>
                <a:cs typeface="Times New Roman" pitchFamily="18" charset="0"/>
              </a:rPr>
              <a:t>CARGO TOUNAGE:- </a:t>
            </a:r>
          </a:p>
          <a:p>
            <a:pPr marL="457200" lvl="2" indent="0" algn="just">
              <a:buClr>
                <a:schemeClr val="tx1"/>
              </a:buClr>
              <a:buSzPct val="95000"/>
              <a:buNone/>
            </a:pPr>
            <a:r>
              <a:rPr lang="en-US" dirty="0" smtClean="0">
                <a:latin typeface="Times New Roman" pitchFamily="18" charset="0"/>
                <a:cs typeface="Times New Roman" pitchFamily="18" charset="0"/>
              </a:rPr>
              <a:t>		It is a commercial expression which forms the basis of freight charge. It can be measured by volume or weight.</a:t>
            </a:r>
          </a:p>
          <a:p>
            <a:pPr marL="457200" lvl="2" indent="0" algn="just">
              <a:buClr>
                <a:schemeClr val="tx1"/>
              </a:buClr>
              <a:buSzPct val="95000"/>
              <a:buNone/>
            </a:pPr>
            <a:endParaRPr lang="en-US" dirty="0" smtClean="0">
              <a:latin typeface="Times New Roman" pitchFamily="18" charset="0"/>
              <a:cs typeface="Times New Roman" pitchFamily="18" charset="0"/>
            </a:endParaRPr>
          </a:p>
          <a:p>
            <a:pPr marL="457200" lvl="2" indent="0" algn="just">
              <a:buClr>
                <a:schemeClr val="tx1"/>
              </a:buClr>
              <a:buSzPct val="95000"/>
              <a:buFont typeface="Wingdings" pitchFamily="2" charset="2"/>
              <a:buChar char="ü"/>
            </a:pPr>
            <a:r>
              <a:rPr lang="en-US" b="1" dirty="0" smtClean="0">
                <a:latin typeface="Times New Roman" pitchFamily="18" charset="0"/>
                <a:cs typeface="Times New Roman" pitchFamily="18" charset="0"/>
              </a:rPr>
              <a:t>BALLAST:- </a:t>
            </a:r>
          </a:p>
          <a:p>
            <a:pPr marL="457200" lvl="2" indent="0" algn="just">
              <a:buClr>
                <a:schemeClr val="tx1"/>
              </a:buClr>
              <a:buSzPct val="95000"/>
              <a:buNone/>
            </a:pPr>
            <a:r>
              <a:rPr lang="en-US" dirty="0" smtClean="0">
                <a:latin typeface="Times New Roman" pitchFamily="18" charset="0"/>
                <a:cs typeface="Times New Roman" pitchFamily="18" charset="0"/>
              </a:rPr>
              <a:t>		It is the weight added in the ballast compartments of a ship to increase its draft after it has discharged its cargo an </a:t>
            </a:r>
            <a:r>
              <a:rPr lang="en-US" dirty="0" err="1" smtClean="0">
                <a:latin typeface="Times New Roman" pitchFamily="18" charset="0"/>
                <a:cs typeface="Times New Roman" pitchFamily="18" charset="0"/>
              </a:rPr>
              <a:t>dto</a:t>
            </a:r>
            <a:r>
              <a:rPr lang="en-US" dirty="0" smtClean="0">
                <a:latin typeface="Times New Roman" pitchFamily="18" charset="0"/>
                <a:cs typeface="Times New Roman" pitchFamily="18" charset="0"/>
              </a:rPr>
              <a:t> improve its stability.</a:t>
            </a:r>
          </a:p>
          <a:p>
            <a:pPr marL="457200" lvl="2" indent="0" algn="just">
              <a:buClr>
                <a:schemeClr val="tx1"/>
              </a:buClr>
              <a:buSzPct val="95000"/>
              <a:buNone/>
            </a:pPr>
            <a:endParaRPr lang="en-US" dirty="0" smtClean="0">
              <a:latin typeface="Times New Roman" pitchFamily="18" charset="0"/>
              <a:cs typeface="Times New Roman" pitchFamily="18" charset="0"/>
            </a:endParaRPr>
          </a:p>
        </p:txBody>
      </p:sp>
      <p:sp>
        <p:nvSpPr>
          <p:cNvPr id="5" name="Title 2"/>
          <p:cNvSpPr txBox="1">
            <a:spLocks/>
          </p:cNvSpPr>
          <p:nvPr/>
        </p:nvSpPr>
        <p:spPr>
          <a:xfrm>
            <a:off x="0" y="0"/>
            <a:ext cx="9144000" cy="714356"/>
          </a:xfrm>
          <a:prstGeom prst="rect">
            <a:avLst/>
          </a:prstGeom>
          <a:ln w="6350" cap="rnd">
            <a:noFill/>
          </a:ln>
        </p:spPr>
        <p:txBody>
          <a:bodyPr vert="horz" rtlCol="0" anchor="b" anchorCtr="0">
            <a:noAutofit/>
          </a:bodyPr>
          <a:lstStyle/>
          <a:p>
            <a:pPr>
              <a:spcBef>
                <a:spcPct val="0"/>
              </a:spcBef>
              <a:defRPr/>
            </a:pPr>
            <a:r>
              <a:rPr lang="en-US" sz="4200" dirty="0" smtClean="0">
                <a:solidFill>
                  <a:srgbClr val="7030A0"/>
                </a:solidFill>
                <a:latin typeface="Copperplate Gothic Bold" pitchFamily="34" charset="0"/>
              </a:rPr>
              <a:t>Ship Characteristics:-</a:t>
            </a: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3" name="Rectangle 3"/>
          <p:cNvSpPr>
            <a:spLocks noChangeArrowheads="1"/>
          </p:cNvSpPr>
          <p:nvPr/>
        </p:nvSpPr>
        <p:spPr bwMode="auto">
          <a:xfrm>
            <a:off x="0" y="1390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7" name="Rectangle 3"/>
          <p:cNvSpPr>
            <a:spLocks noChangeArrowheads="1"/>
          </p:cNvSpPr>
          <p:nvPr/>
        </p:nvSpPr>
        <p:spPr bwMode="auto">
          <a:xfrm>
            <a:off x="0" y="10096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64704"/>
            <a:ext cx="9144000" cy="6093296"/>
          </a:xfrm>
        </p:spPr>
        <p:txBody>
          <a:bodyPr>
            <a:normAutofit/>
          </a:bodyPr>
          <a:lstStyle/>
          <a:p>
            <a:pPr marL="0" lvl="1" indent="0" algn="just">
              <a:buClr>
                <a:schemeClr val="tx1"/>
              </a:buClr>
              <a:buSzPct val="95000"/>
              <a:buFont typeface="Wingdings" pitchFamily="2" charset="2"/>
              <a:buChar char="q"/>
            </a:pPr>
            <a:r>
              <a:rPr lang="en-US" b="1" dirty="0" smtClean="0">
                <a:latin typeface="Times New Roman" pitchFamily="18" charset="0"/>
                <a:cs typeface="Times New Roman" pitchFamily="18" charset="0"/>
              </a:rPr>
              <a:t>Effects of Currents:-</a:t>
            </a:r>
          </a:p>
          <a:p>
            <a:pPr marL="0" lvl="1" indent="0" algn="just">
              <a:buClr>
                <a:schemeClr val="tx1"/>
              </a:buClr>
              <a:buSzPct val="95000"/>
              <a:buNone/>
            </a:pPr>
            <a:endParaRPr lang="en-US" b="1" dirty="0" smtClean="0">
              <a:latin typeface="Times New Roman" pitchFamily="18" charset="0"/>
              <a:cs typeface="Times New Roman" pitchFamily="18" charset="0"/>
            </a:endParaRP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Scouring and erosion,</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Deposition(silting),</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Increase in corrosion rate,</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Delay in construction operations,</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Significant forces on marine structure,</a:t>
            </a:r>
          </a:p>
          <a:p>
            <a:pPr marL="0" lvl="1" indent="0" algn="just">
              <a:buClr>
                <a:schemeClr val="tx1"/>
              </a:buClr>
              <a:buSzPct val="95000"/>
              <a:buFont typeface="Wingdings" pitchFamily="2" charset="2"/>
              <a:buChar char="ü"/>
            </a:pPr>
            <a:r>
              <a:rPr lang="en-US" sz="2600" dirty="0" smtClean="0">
                <a:latin typeface="Times New Roman" pitchFamily="18" charset="0"/>
                <a:cs typeface="Times New Roman" pitchFamily="18" charset="0"/>
              </a:rPr>
              <a:t>Loads on moored vessels.</a:t>
            </a:r>
          </a:p>
          <a:p>
            <a:pPr marL="0" lvl="1" indent="0" algn="just">
              <a:buClr>
                <a:schemeClr val="tx1"/>
              </a:buClr>
              <a:buSzPct val="95000"/>
              <a:buFont typeface="Wingdings" pitchFamily="2" charset="2"/>
              <a:buChar char="ü"/>
            </a:pPr>
            <a:endParaRPr lang="en-US" b="1" dirty="0" smtClean="0">
              <a:latin typeface="Times New Roman" pitchFamily="18" charset="0"/>
              <a:cs typeface="Times New Roman" pitchFamily="18" charset="0"/>
            </a:endParaRPr>
          </a:p>
          <a:p>
            <a:pPr marL="0" lvl="1" indent="0" algn="just">
              <a:buClr>
                <a:schemeClr val="tx1"/>
              </a:buClr>
              <a:buSzPct val="95000"/>
              <a:buNone/>
            </a:pPr>
            <a:r>
              <a:rPr lang="en-US" sz="2600" b="1" dirty="0" smtClean="0">
                <a:latin typeface="Times New Roman" pitchFamily="18" charset="0"/>
                <a:cs typeface="Times New Roman" pitchFamily="18" charset="0"/>
              </a:rPr>
              <a:t> It is desirable that to a large extent Harbours are  free from erosion and silting.</a:t>
            </a:r>
          </a:p>
        </p:txBody>
      </p:sp>
      <p:sp>
        <p:nvSpPr>
          <p:cNvPr id="4" name="Title 2"/>
          <p:cNvSpPr txBox="1">
            <a:spLocks/>
          </p:cNvSpPr>
          <p:nvPr/>
        </p:nvSpPr>
        <p:spPr>
          <a:xfrm>
            <a:off x="214282" y="-27384"/>
            <a:ext cx="8715436" cy="1500174"/>
          </a:xfrm>
          <a:prstGeom prst="rect">
            <a:avLst/>
          </a:prstGeom>
          <a:ln w="6350" cap="rnd">
            <a:noFill/>
          </a:ln>
        </p:spPr>
        <p:txBody>
          <a:bodyPr vert="horz"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2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CURRENTS </a:t>
            </a:r>
            <a:r>
              <a:rPr kumimoji="0" lang="en-US" sz="30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r>
              <a:rPr kumimoji="0" lang="en-US" sz="3000" b="0" i="0" strike="noStrike" kern="1200" cap="none" spc="-100" normalizeH="0" baseline="0" noProof="0" dirty="0" err="1"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conti</a:t>
            </a:r>
            <a:r>
              <a:rPr kumimoji="0" lang="en-US" sz="3000" b="0" i="0" strike="noStrike" kern="1200" cap="none" spc="-100" normalizeH="0" baseline="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r>
              <a:rPr kumimoji="0" lang="en-US" sz="4200" b="0" i="0" strike="noStrike" kern="1200" cap="none" spc="-100" normalizeH="0" noProof="0" dirty="0" smtClean="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rPr>
              <a:t>:-</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N" sz="4200" b="0" i="0" strike="noStrike" kern="1200" cap="none" spc="-100" normalizeH="0" baseline="0" noProof="0" dirty="0">
              <a:ln w="3200">
                <a:solidFill>
                  <a:schemeClr val="bg2">
                    <a:shade val="75000"/>
                    <a:alpha val="25000"/>
                  </a:schemeClr>
                </a:solidFill>
                <a:prstDash val="solid"/>
                <a:round/>
              </a:ln>
              <a:solidFill>
                <a:srgbClr val="7030A0"/>
              </a:solidFill>
              <a:effectLst>
                <a:innerShdw blurRad="50800" dist="25400" dir="13500000">
                  <a:prstClr val="black">
                    <a:alpha val="70000"/>
                  </a:prstClr>
                </a:innerShdw>
              </a:effectLst>
              <a:uLnTx/>
              <a:uFillTx/>
              <a:latin typeface="Copperplate Gothic Bold" pitchFamily="34" charset="0"/>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1142</TotalTime>
  <Words>2152</Words>
  <Application>Microsoft Office PowerPoint</Application>
  <PresentationFormat>On-screen Show (4:3)</PresentationFormat>
  <Paragraphs>500</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HARBOUR ENGINEERING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Breakwater</vt:lpstr>
      <vt:lpstr>Introduction </vt:lpstr>
      <vt:lpstr>Slide 31</vt:lpstr>
      <vt:lpstr>Type/classification</vt:lpstr>
      <vt:lpstr>Slide 33</vt:lpstr>
      <vt:lpstr>Slide 34</vt:lpstr>
      <vt:lpstr>Slide 35</vt:lpstr>
      <vt:lpstr>Slide 36</vt:lpstr>
      <vt:lpstr>Slide 37</vt:lpstr>
      <vt:lpstr>Slide 38</vt:lpstr>
      <vt:lpstr>Wharves </vt:lpstr>
      <vt:lpstr>Slide 40</vt:lpstr>
      <vt:lpstr>Types of wharves</vt:lpstr>
      <vt:lpstr>Slide 42</vt:lpstr>
      <vt:lpstr>Slide 43</vt:lpstr>
      <vt:lpstr>Slide 44</vt:lpstr>
      <vt:lpstr>Slide 45</vt:lpstr>
      <vt:lpstr>Quay walls </vt:lpstr>
      <vt:lpstr>Slide 47</vt:lpstr>
      <vt:lpstr>Jetties </vt:lpstr>
      <vt:lpstr>Uses of jetties</vt:lpstr>
      <vt:lpstr>Types of jetties</vt:lpstr>
      <vt:lpstr>Slide 51</vt:lpstr>
      <vt:lpstr>Slide 52</vt:lpstr>
      <vt:lpstr>Pier</vt:lpstr>
      <vt:lpstr>Slide 54</vt:lpstr>
      <vt:lpstr>Slide 55</vt:lpstr>
      <vt:lpstr>Pier heads</vt:lpstr>
      <vt:lpstr>Slide 57</vt:lpstr>
      <vt:lpstr>Dolphins </vt:lpstr>
      <vt:lpstr>Slide 59</vt:lpstr>
      <vt:lpstr>Slide 60</vt:lpstr>
      <vt:lpstr>Slide 61</vt:lpstr>
      <vt:lpstr>Slide 62</vt:lpstr>
      <vt:lpstr>Fenders </vt:lpstr>
      <vt:lpstr>Slide 64</vt:lpstr>
      <vt:lpstr>Slide 65</vt:lpstr>
      <vt:lpstr>Slide 66</vt:lpstr>
      <vt:lpstr>Slide 67</vt:lpstr>
      <vt:lpstr>Slide 68</vt:lpstr>
      <vt:lpstr>Slide 69</vt:lpstr>
      <vt:lpstr>Slide 70</vt:lpstr>
      <vt:lpstr>Slide 71</vt:lpstr>
      <vt:lpstr>Mooring accessories</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SONY</dc:creator>
  <cp:lastModifiedBy>Elcot</cp:lastModifiedBy>
  <cp:revision>282</cp:revision>
  <dcterms:created xsi:type="dcterms:W3CDTF">2013-01-03T12:07:20Z</dcterms:created>
  <dcterms:modified xsi:type="dcterms:W3CDTF">2016-04-20T05:29:09Z</dcterms:modified>
</cp:coreProperties>
</file>